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3"/>
  </p:notesMasterIdLst>
  <p:sldIdLst>
    <p:sldId id="421" r:id="rId2"/>
    <p:sldId id="513" r:id="rId3"/>
    <p:sldId id="514" r:id="rId4"/>
    <p:sldId id="515" r:id="rId5"/>
    <p:sldId id="516" r:id="rId6"/>
    <p:sldId id="541" r:id="rId7"/>
    <p:sldId id="538" r:id="rId8"/>
    <p:sldId id="540" r:id="rId9"/>
    <p:sldId id="539" r:id="rId10"/>
    <p:sldId id="530" r:id="rId11"/>
    <p:sldId id="518" r:id="rId12"/>
    <p:sldId id="542" r:id="rId13"/>
    <p:sldId id="531" r:id="rId14"/>
    <p:sldId id="543" r:id="rId15"/>
    <p:sldId id="523" r:id="rId16"/>
    <p:sldId id="532" r:id="rId17"/>
    <p:sldId id="533" r:id="rId18"/>
    <p:sldId id="534" r:id="rId19"/>
    <p:sldId id="535" r:id="rId20"/>
    <p:sldId id="536" r:id="rId21"/>
    <p:sldId id="53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FF"/>
    <a:srgbClr val="33CCFF"/>
    <a:srgbClr val="66FF66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4" autoAdjust="0"/>
    <p:restoredTop sz="70246" autoAdjust="0"/>
  </p:normalViewPr>
  <p:slideViewPr>
    <p:cSldViewPr>
      <p:cViewPr varScale="1">
        <p:scale>
          <a:sx n="81" d="100"/>
          <a:sy n="81" d="100"/>
        </p:scale>
        <p:origin x="21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B7FBE4-87CD-4515-8043-EC05A80C7B10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47DB59-06FC-4441-A2C0-3E851E1CF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7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79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3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5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97E19A-07BB-4F51-A1CE-71F091D8059A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51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6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92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3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6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4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7DB59-06FC-4441-A2C0-3E851E1CFBF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F62EF-C6E0-4A5B-B6A8-85F8404E28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FBEB4-1600-49CD-8199-F1C6913B7E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C9383-C56A-42D8-9B2C-EE63B9FF86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B79-8801-4A8D-B941-671A9BBCC5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DFEEB-C0F1-4F35-BA7E-7F74AFE854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1D085-8DF3-473D-870B-AE01555189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53194-DE2D-487B-84E9-F2C20F8AD1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C5B32-D338-4128-A0F8-B42013FDF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475A4-CDC0-44A4-95BD-B3429F8063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FF41A73-C493-4B6C-8F64-C5D52C0798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BCF62EF-C6E0-4A5B-B6A8-85F8404E28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564904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«Эвакуация населения»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3984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ГОБУ ДПО ЯО «УЧЕБНО-МЕТОДИЧЕСКИЙ ЦЕНТР ПО ГРАЖДАНСКОЙ ОБОРОНЕ И ЧРЕЗВЫЧАЙНЫМ СИТУАЦИЯ»</a:t>
            </a:r>
          </a:p>
        </p:txBody>
      </p:sp>
      <p:pic>
        <p:nvPicPr>
          <p:cNvPr id="8" name="Рисунок 7" descr="C:\Users\Comp001\Desktop\Рисунок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1255" y="539842"/>
            <a:ext cx="1642745" cy="15709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5949280"/>
            <a:ext cx="2067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Ярославль, 2022 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 bwMode="auto">
          <a:xfrm>
            <a:off x="466796" y="788159"/>
            <a:ext cx="8229600" cy="51120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FF0000"/>
                </a:solidFill>
                <a:ea typeface="+mj-ea"/>
                <a:cs typeface="Arial" pitchFamily="34" charset="0"/>
              </a:rPr>
              <a:t>ОПОВЕЩЕНИЕ</a:t>
            </a:r>
            <a:endParaRPr lang="ru-RU" sz="2400" b="1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5" name="Rectangle 5"/>
          <p:cNvSpPr txBox="1">
            <a:spLocks/>
          </p:cNvSpPr>
          <p:nvPr/>
        </p:nvSpPr>
        <p:spPr bwMode="auto">
          <a:xfrm>
            <a:off x="466796" y="1365541"/>
            <a:ext cx="4714875" cy="1643062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lIns="182880" tIns="91440"/>
          <a:lstStyle/>
          <a:p>
            <a:pPr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Должностные лица  всех уровней получают информацию используя действующую автоматизированную </a:t>
            </a:r>
          </a:p>
          <a:p>
            <a:pPr eaLnBrk="0" hangingPunct="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централизованного оповещения, а так же каналы оперативной и ведомственной связи</a:t>
            </a: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4118071" y="3110011"/>
            <a:ext cx="4643438" cy="3500437"/>
          </a:xfrm>
          <a:prstGeom prst="rect">
            <a:avLst/>
          </a:prstGeom>
          <a:solidFill>
            <a:srgbClr val="CCFFFF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indent="539750" algn="just"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Население  получает сообщения об эвакуации, обстановке и о порядке действий с помощью средств местного вещания.</a:t>
            </a: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539750" algn="just"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средствам оповещения относятся:</a:t>
            </a:r>
          </a:p>
          <a:p>
            <a:pPr indent="539750" algn="just">
              <a:buFontTx/>
              <a:buChar char="•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средства связи;</a:t>
            </a:r>
          </a:p>
          <a:p>
            <a:pPr indent="539750" algn="just">
              <a:buFontTx/>
              <a:buChar char="•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технические СМИ;</a:t>
            </a:r>
          </a:p>
          <a:p>
            <a:pPr indent="539750" algn="just">
              <a:buFontTx/>
              <a:buChar char="•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ТС централизованного оповещения;</a:t>
            </a:r>
          </a:p>
          <a:p>
            <a:pPr indent="539750" algn="just">
              <a:buFontTx/>
              <a:buChar char="•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электрические сирены;</a:t>
            </a:r>
          </a:p>
          <a:p>
            <a:pPr indent="539750" algn="just">
              <a:buFontTx/>
              <a:buChar char="•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световые табло;</a:t>
            </a:r>
          </a:p>
          <a:p>
            <a:pPr indent="539750" algn="just">
              <a:buFontTx/>
              <a:buChar char="•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громкоговорители;</a:t>
            </a:r>
          </a:p>
          <a:p>
            <a:pPr indent="539750" algn="just">
              <a:buFontTx/>
              <a:buChar char="•"/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вспомогательные средства.</a:t>
            </a:r>
          </a:p>
          <a:p>
            <a:pPr marL="265113" indent="-265113" algn="ctr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1600" b="1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76805" name="Picture 6" descr="D:\фото МЧС РФ\эмблема 2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0" y="1375445"/>
            <a:ext cx="3387660" cy="162325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Средства оповещ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8" y="3140968"/>
            <a:ext cx="3500437" cy="3438525"/>
          </a:xfrm>
          <a:prstGeom prst="rect">
            <a:avLst/>
          </a:prstGeom>
          <a:solidFill>
            <a:srgbClr val="1CEE12"/>
          </a:solidFill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B79-8801-4A8D-B941-671A9BBCC5B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70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95288" y="1412776"/>
            <a:ext cx="8353425" cy="513371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defRPr/>
            </a:pPr>
            <a:endParaRPr lang="ru-RU" sz="2800" b="1" dirty="0" smtClean="0">
              <a:latin typeface="Arial" charset="0"/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2800" b="1" dirty="0" smtClean="0">
                <a:latin typeface="Arial" charset="0"/>
              </a:rPr>
              <a:t> </a:t>
            </a:r>
            <a:r>
              <a:rPr lang="ru-RU" sz="2800" b="1" dirty="0">
                <a:latin typeface="Arial" charset="0"/>
              </a:rPr>
              <a:t>= Автомобильным транспортом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800" b="1" dirty="0">
              <a:latin typeface="Arial" charset="0"/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2800" b="1" dirty="0">
                <a:latin typeface="Arial" charset="0"/>
              </a:rPr>
              <a:t>= Речным транспортом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800" b="1" dirty="0">
              <a:latin typeface="Arial" charset="0"/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2800" b="1" dirty="0">
                <a:latin typeface="Arial" charset="0"/>
              </a:rPr>
              <a:t>= Воздушным транспортом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800" b="1" dirty="0">
              <a:latin typeface="Arial" charset="0"/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2800" b="1" dirty="0">
                <a:latin typeface="Arial" charset="0"/>
              </a:rPr>
              <a:t>= Железнодорожным транспортом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800" b="1" dirty="0">
              <a:latin typeface="Arial" charset="0"/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2800" b="1" dirty="0">
                <a:latin typeface="Arial" charset="0"/>
              </a:rPr>
              <a:t>= Комбинированным способом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ru-RU" sz="2800" b="1" dirty="0">
              <a:latin typeface="Arial" charset="0"/>
            </a:endParaRPr>
          </a:p>
          <a:p>
            <a:pPr marL="533400" indent="-533400">
              <a:lnSpc>
                <a:spcPct val="90000"/>
              </a:lnSpc>
              <a:defRPr/>
            </a:pPr>
            <a:r>
              <a:rPr lang="ru-RU" sz="2800" b="1" dirty="0">
                <a:latin typeface="Arial" charset="0"/>
              </a:rPr>
              <a:t>= Пешим порядком</a:t>
            </a:r>
          </a:p>
          <a:p>
            <a:pPr marL="533400" indent="-533400">
              <a:lnSpc>
                <a:spcPct val="90000"/>
              </a:lnSpc>
              <a:defRPr/>
            </a:pPr>
            <a:endParaRPr lang="ru-RU" sz="2800" b="1" dirty="0">
              <a:latin typeface="Arial" charset="0"/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393867" y="764704"/>
            <a:ext cx="8353425" cy="461963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СПОСОБЫ ЭВАКУАЦИИ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98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850" y="2024844"/>
            <a:ext cx="8569325" cy="48331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7500"/>
          </a:bodyPr>
          <a:lstStyle/>
          <a:p>
            <a:pPr algn="just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Размещаются в ближайших к указанным организациям  безопасных  районах с учетом наличия внутригородских и загородных путей сообщения.</a:t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B06B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При невозможности  совместного размещения члены семей указанных работников размещаются в ближайших к этим районам безопасных районах.</a:t>
            </a:r>
            <a:r>
              <a:rPr lang="ru-RU" sz="1600" b="1" dirty="0">
                <a:solidFill>
                  <a:srgbClr val="00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00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исключительных случаях по решению руководителя органа исполнительной   субъекта РФ, органов местного самоуправления  разрешается размещать рассредоточиваемых работников организаций и население, в зонах возможных  разрушений, вне зон возможных опасностей</a:t>
            </a: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algn="just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latin typeface="Arial" charset="0"/>
              </a:rPr>
              <a:t> </a:t>
            </a:r>
            <a:endParaRPr lang="ru-RU" sz="1600" b="1" dirty="0" smtClean="0">
              <a:solidFill>
                <a:srgbClr val="FF0000"/>
              </a:solidFill>
              <a:latin typeface="Arial" charset="0"/>
            </a:endParaRPr>
          </a:p>
          <a:p>
            <a:pPr algn="just" eaLnBrk="0" hangingPunct="0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charset="0"/>
              </a:rPr>
              <a:t>Район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</a:rPr>
              <a:t>размещения работников организаций, переносящих  производственную деятельность в безопасные районы, а также неработающих членов  их  семей выделяются за районами размещения рассредоточиваемых  работников организаций.</a:t>
            </a:r>
            <a:br>
              <a:rPr lang="ru-RU" sz="1600" b="1" dirty="0">
                <a:solidFill>
                  <a:srgbClr val="FF0000"/>
                </a:solidFill>
                <a:latin typeface="Arial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Нетрудоспособное и не занятое в производстве население и лица, не   являющиеся членами семей работников организаций, продолжающих производственную деятельность во  время военных конфликтов , размещаются в более отдаленных БР по сравнению с районами, в которых размещаются работники указанных организаций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.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1203" name="Прямоугольник 5"/>
          <p:cNvSpPr>
            <a:spLocks noChangeArrowheads="1"/>
          </p:cNvSpPr>
          <p:nvPr/>
        </p:nvSpPr>
        <p:spPr bwMode="auto">
          <a:xfrm>
            <a:off x="323849" y="455184"/>
            <a:ext cx="8569325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3300"/>
                </a:solidFill>
                <a:cs typeface="Arial" panose="020B0604020202020204" pitchFamily="34" charset="0"/>
              </a:rPr>
              <a:t> Рассредоточение работников  организаций продолжающих производственную деятельность во время военных конфликтов, а также неработающие члены их семей </a:t>
            </a:r>
            <a:endParaRPr lang="ru-RU" altLang="ru-RU" sz="2400" dirty="0"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31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Прямоугольник 3"/>
          <p:cNvSpPr>
            <a:spLocks noChangeArrowheads="1"/>
          </p:cNvSpPr>
          <p:nvPr/>
        </p:nvSpPr>
        <p:spPr bwMode="auto">
          <a:xfrm>
            <a:off x="420678" y="719847"/>
            <a:ext cx="8480316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Транспортное обеспечение </a:t>
            </a:r>
          </a:p>
        </p:txBody>
      </p:sp>
      <p:sp>
        <p:nvSpPr>
          <p:cNvPr id="81923" name="Прямоугольник 3"/>
          <p:cNvSpPr>
            <a:spLocks noChangeArrowheads="1"/>
          </p:cNvSpPr>
          <p:nvPr/>
        </p:nvSpPr>
        <p:spPr bwMode="auto">
          <a:xfrm>
            <a:off x="420678" y="1267153"/>
            <a:ext cx="4857750" cy="2308225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</a:t>
            </a:r>
            <a:r>
              <a:rPr lang="ru-RU" alt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Эвакуация населения осуществляется:</a:t>
            </a:r>
          </a:p>
          <a:p>
            <a:r>
              <a:rPr lang="ru-RU" altLang="ru-RU" sz="1600" b="1" dirty="0">
                <a:cs typeface="Arial" panose="020B0604020202020204" pitchFamily="34" charset="0"/>
              </a:rPr>
              <a:t>а) автомобильным транспортом;</a:t>
            </a:r>
          </a:p>
          <a:p>
            <a:r>
              <a:rPr lang="ru-RU" altLang="ru-RU" sz="1600" b="1" dirty="0">
                <a:cs typeface="Arial" panose="020B0604020202020204" pitchFamily="34" charset="0"/>
              </a:rPr>
              <a:t>б) железнодорожным транспортом и метрополитеном;</a:t>
            </a:r>
          </a:p>
          <a:p>
            <a:r>
              <a:rPr lang="ru-RU" altLang="ru-RU" sz="1600" b="1" dirty="0">
                <a:cs typeface="Arial" panose="020B0604020202020204" pitchFamily="34" charset="0"/>
              </a:rPr>
              <a:t>в) наземным городским электрическим транспортом;</a:t>
            </a:r>
          </a:p>
          <a:p>
            <a:r>
              <a:rPr lang="ru-RU" altLang="ru-RU" sz="1600" b="1" dirty="0">
                <a:cs typeface="Arial" panose="020B0604020202020204" pitchFamily="34" charset="0"/>
              </a:rPr>
              <a:t>г) воздушным транспортом;</a:t>
            </a:r>
          </a:p>
          <a:p>
            <a:r>
              <a:rPr lang="ru-RU" altLang="ru-RU" sz="1600" b="1" dirty="0">
                <a:cs typeface="Arial" panose="020B0604020202020204" pitchFamily="34" charset="0"/>
              </a:rPr>
              <a:t>д) морским, речным транспортом;</a:t>
            </a:r>
          </a:p>
          <a:p>
            <a:r>
              <a:rPr lang="ru-RU" altLang="ru-RU" sz="1600" b="1" dirty="0">
                <a:cs typeface="Arial" panose="020B0604020202020204" pitchFamily="34" charset="0"/>
              </a:rPr>
              <a:t>е) гужевым и другим транспортом. </a:t>
            </a: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357188" y="3722435"/>
            <a:ext cx="8543806" cy="830262"/>
          </a:xfrm>
          <a:prstGeom prst="rect">
            <a:avLst/>
          </a:prstGeom>
          <a:solidFill>
            <a:srgbClr val="00FF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FF0000"/>
                </a:solidFill>
                <a:cs typeface="Arial" panose="020B0604020202020204" pitchFamily="34" charset="0"/>
              </a:rPr>
              <a:t>Эвакуация населения проводится как правило комбинированным способом, в два этапа сначала на ППЭ, расположенные в безопасных районах, а затем в конечные пункты эвакуации. При этом используются следующие варианты:</a:t>
            </a:r>
          </a:p>
        </p:txBody>
      </p:sp>
      <p:sp>
        <p:nvSpPr>
          <p:cNvPr id="81925" name="Rectangle 3"/>
          <p:cNvSpPr>
            <a:spLocks noChangeArrowheads="1"/>
          </p:cNvSpPr>
          <p:nvPr/>
        </p:nvSpPr>
        <p:spPr bwMode="auto">
          <a:xfrm>
            <a:off x="6412741" y="4589950"/>
            <a:ext cx="2500313" cy="2143125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cs typeface="Arial" panose="020B0604020202020204" pitchFamily="34" charset="0"/>
              </a:rPr>
              <a:t>Комбинированный </a:t>
            </a:r>
          </a:p>
          <a:p>
            <a:pPr algn="ctr" eaLnBrk="1" hangingPunct="1"/>
            <a:r>
              <a:rPr lang="ru-RU" altLang="ru-RU" sz="1400" b="1" dirty="0">
                <a:cs typeface="Arial" panose="020B0604020202020204" pitchFamily="34" charset="0"/>
              </a:rPr>
              <a:t>способ эвакуации </a:t>
            </a:r>
          </a:p>
          <a:p>
            <a:pPr algn="ctr" eaLnBrk="1" hangingPunct="1"/>
            <a:r>
              <a:rPr lang="ru-RU" altLang="ru-RU" sz="1400" b="1" dirty="0">
                <a:cs typeface="Arial" panose="020B0604020202020204" pitchFamily="34" charset="0"/>
              </a:rPr>
              <a:t>предполагает организацию</a:t>
            </a:r>
          </a:p>
          <a:p>
            <a:pPr algn="ctr" eaLnBrk="1" hangingPunct="1"/>
            <a:r>
              <a:rPr lang="ru-RU" altLang="ru-RU" sz="1400" b="1" dirty="0">
                <a:cs typeface="Arial" panose="020B0604020202020204" pitchFamily="34" charset="0"/>
              </a:rPr>
              <a:t>на сети путей сообщения</a:t>
            </a:r>
          </a:p>
          <a:p>
            <a:pPr algn="ctr" eaLnBrk="1" hangingPunct="1"/>
            <a:r>
              <a:rPr lang="ru-RU" altLang="ru-RU" sz="1400" b="1" dirty="0">
                <a:cs typeface="Arial" panose="020B0604020202020204" pitchFamily="34" charset="0"/>
              </a:rPr>
              <a:t>за границами опасных </a:t>
            </a:r>
          </a:p>
          <a:p>
            <a:pPr algn="ctr" eaLnBrk="1" hangingPunct="1"/>
            <a:r>
              <a:rPr lang="ru-RU" altLang="ru-RU" sz="1400" b="1" dirty="0">
                <a:cs typeface="Arial" panose="020B0604020202020204" pitchFamily="34" charset="0"/>
              </a:rPr>
              <a:t>районов ППЭ</a:t>
            </a:r>
          </a:p>
        </p:txBody>
      </p:sp>
      <p:sp>
        <p:nvSpPr>
          <p:cNvPr id="81926" name="Rectangle 4"/>
          <p:cNvSpPr>
            <a:spLocks noChangeArrowheads="1"/>
          </p:cNvSpPr>
          <p:nvPr/>
        </p:nvSpPr>
        <p:spPr bwMode="auto">
          <a:xfrm>
            <a:off x="3563558" y="4589951"/>
            <a:ext cx="2714625" cy="2143125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Вывод эвакуированного </a:t>
            </a:r>
          </a:p>
          <a:p>
            <a:pPr algn="ctr" eaLnBrk="1" hangingPunct="1"/>
            <a:r>
              <a:rPr lang="ru-RU" altLang="ru-RU" sz="1400" b="1" dirty="0"/>
              <a:t>населения </a:t>
            </a:r>
          </a:p>
          <a:p>
            <a:pPr algn="ctr" eaLnBrk="1" hangingPunct="1"/>
            <a:r>
              <a:rPr lang="ru-RU" altLang="ru-RU" sz="1400" b="1" dirty="0"/>
              <a:t>пешим порядком из опасной </a:t>
            </a:r>
          </a:p>
          <a:p>
            <a:pPr algn="ctr" eaLnBrk="1" hangingPunct="1"/>
            <a:r>
              <a:rPr lang="ru-RU" altLang="ru-RU" sz="1400" b="1" dirty="0"/>
              <a:t>зоны с последующей </a:t>
            </a:r>
            <a:endParaRPr lang="en-US" altLang="ru-RU" sz="1400" b="1" dirty="0"/>
          </a:p>
          <a:p>
            <a:pPr algn="ctr" eaLnBrk="1" hangingPunct="1"/>
            <a:r>
              <a:rPr lang="ru-RU" altLang="ru-RU" sz="1400" b="1" dirty="0"/>
              <a:t>посадкой</a:t>
            </a:r>
          </a:p>
          <a:p>
            <a:pPr algn="ctr" eaLnBrk="1" hangingPunct="1"/>
            <a:r>
              <a:rPr lang="ru-RU" altLang="ru-RU" sz="1400" b="1" dirty="0"/>
              <a:t>на ТС и вывозом на</a:t>
            </a:r>
          </a:p>
          <a:p>
            <a:pPr algn="ctr" eaLnBrk="1" hangingPunct="1"/>
            <a:r>
              <a:rPr lang="ru-RU" altLang="ru-RU" sz="1400" b="1" dirty="0"/>
              <a:t>конечные пункты к местам</a:t>
            </a:r>
          </a:p>
          <a:p>
            <a:pPr algn="ctr" eaLnBrk="1" hangingPunct="1"/>
            <a:r>
              <a:rPr lang="ru-RU" altLang="ru-RU" sz="1400" b="1" dirty="0"/>
              <a:t>размещения</a:t>
            </a:r>
          </a:p>
        </p:txBody>
      </p:sp>
      <p:sp>
        <p:nvSpPr>
          <p:cNvPr id="81927" name="Rectangle 5"/>
          <p:cNvSpPr>
            <a:spLocks noChangeArrowheads="1"/>
          </p:cNvSpPr>
          <p:nvPr/>
        </p:nvSpPr>
        <p:spPr bwMode="auto">
          <a:xfrm>
            <a:off x="357188" y="4589952"/>
            <a:ext cx="3071812" cy="214312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3500000" scaled="1"/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/>
              <a:t>Первоначальное использование</a:t>
            </a:r>
          </a:p>
          <a:p>
            <a:pPr algn="ctr" eaLnBrk="1" hangingPunct="1"/>
            <a:r>
              <a:rPr lang="ru-RU" altLang="ru-RU" sz="1400" b="1" dirty="0"/>
              <a:t> видов транспорта с </a:t>
            </a:r>
          </a:p>
          <a:p>
            <a:pPr algn="ctr" eaLnBrk="1" hangingPunct="1"/>
            <a:r>
              <a:rPr lang="ru-RU" altLang="ru-RU" sz="1400" b="1" dirty="0"/>
              <a:t>последующим выводом </a:t>
            </a:r>
          </a:p>
          <a:p>
            <a:pPr algn="ctr" eaLnBrk="1" hangingPunct="1"/>
            <a:r>
              <a:rPr lang="ru-RU" altLang="ru-RU" sz="1400" b="1" dirty="0"/>
              <a:t>пешим порядком на </a:t>
            </a:r>
          </a:p>
          <a:p>
            <a:pPr algn="ctr" eaLnBrk="1" hangingPunct="1"/>
            <a:r>
              <a:rPr lang="ru-RU" altLang="ru-RU" sz="1400" b="1" dirty="0"/>
              <a:t>конечные пункты эвакуации </a:t>
            </a:r>
          </a:p>
          <a:p>
            <a:pPr algn="ctr" eaLnBrk="1" hangingPunct="1"/>
            <a:r>
              <a:rPr lang="ru-RU" altLang="ru-RU" sz="1400" b="1" dirty="0"/>
              <a:t>к местам размещения</a:t>
            </a:r>
          </a:p>
        </p:txBody>
      </p:sp>
      <p:pic>
        <p:nvPicPr>
          <p:cNvPr id="81928" name="Picture 5" descr="D:\фото МЧС РФ\эмблема 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56" y="1283167"/>
            <a:ext cx="3500438" cy="22679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32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95287" y="1426873"/>
            <a:ext cx="8353425" cy="1323439"/>
          </a:xfrm>
          <a:prstGeom prst="rect">
            <a:avLst/>
          </a:prstGeom>
          <a:gradFill rotWithShape="0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5400000" scaled="1"/>
          </a:gradFill>
          <a:ln w="12700" cap="sq">
            <a:solidFill>
              <a:srgbClr val="000000"/>
            </a:solidFill>
            <a:miter lim="800000"/>
            <a:headEnd type="none" w="lg" len="lg"/>
            <a:tailEnd type="none" w="lg" len="lg"/>
          </a:ln>
          <a:extLst/>
        </p:spPr>
        <p:txBody>
          <a:bodyPr wrap="square">
            <a:spAutoFit/>
          </a:bodyPr>
          <a:lstStyle>
            <a:lvl1pPr marL="190500" indent="476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cs typeface="Arial" panose="020B0604020202020204" pitchFamily="34" charset="0"/>
              </a:rPr>
              <a:t>заключается в вывозе в загородную зону  части </a:t>
            </a:r>
            <a:r>
              <a:rPr lang="ru-RU" altLang="ru-RU" sz="2000" b="1" dirty="0" err="1">
                <a:cs typeface="Arial" panose="020B0604020202020204" pitchFamily="34" charset="0"/>
              </a:rPr>
              <a:t>эваконаселения</a:t>
            </a:r>
            <a:r>
              <a:rPr lang="ru-RU" altLang="ru-RU" sz="2000" b="1" dirty="0">
                <a:cs typeface="Arial" panose="020B0604020202020204" pitchFamily="34" charset="0"/>
              </a:rPr>
              <a:t> всеми видами    имеющегося транспорта с  одновременным   выводом остальной его части пешим порядком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95288" y="2474913"/>
            <a:ext cx="8353425" cy="825500"/>
          </a:xfrm>
          <a:prstGeom prst="rect">
            <a:avLst/>
          </a:prstGeom>
          <a:solidFill>
            <a:srgbClr val="80EC66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altLang="ru-RU" sz="2000" b="1" i="1" dirty="0">
                <a:cs typeface="Arial" panose="020B0604020202020204" pitchFamily="34" charset="0"/>
              </a:rPr>
              <a:t>( Транспорт - не занятый воинскими и   другими особо важными перевозками по     мобилизационным  планам, независимо  от     форм собственности )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95288" y="904942"/>
            <a:ext cx="8353424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FF0066"/>
                </a:solidFill>
                <a:cs typeface="Arial" panose="020B0604020202020204" pitchFamily="34" charset="0"/>
              </a:rPr>
              <a:t>КОМБИНИРОВАННЫЙ СПОСОБ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95288" y="3328968"/>
            <a:ext cx="8353425" cy="341632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6078"/>
                  <a:invGamma/>
                </a:srgbClr>
              </a:gs>
            </a:gsLst>
            <a:lin ang="2700000" scaled="1"/>
          </a:gradFill>
          <a:ln w="38100" cap="sq">
            <a:solidFill>
              <a:srgbClr val="C00000"/>
            </a:solidFill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marL="282575" indent="-282575" algn="just" eaLnBrk="0" hangingPunct="0">
              <a:lnSpc>
                <a:spcPct val="80000"/>
              </a:lnSpc>
              <a:defRPr/>
            </a:pPr>
            <a:r>
              <a:rPr lang="ru-RU" b="1" dirty="0"/>
              <a:t>      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первую очередь транспортом вывозятся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2575" indent="-282575" algn="just" eaLnBrk="0" hangingPunct="0">
              <a:lnSpc>
                <a:spcPct val="8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медицинские учреждения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2575" indent="-282575" algn="just" eaLnBrk="0" hangingPunct="0">
              <a:lnSpc>
                <a:spcPct val="80000"/>
              </a:lnSpc>
              <a:buClr>
                <a:srgbClr val="009900"/>
              </a:buClr>
              <a:buFontTx/>
              <a:buChar char="•"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 eaLnBrk="0" hangingPunct="0">
              <a:lnSpc>
                <a:spcPct val="8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население, которое не может передвигаться пешим порядком,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(беременные женщины, женщины с  детьми  до  14 лет, больные, находящиеся на амбулаторном лечении,    мужчины старше 65 лет и женщины старше 60 лет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2575" indent="-282575" algn="just" eaLnBrk="0" hangingPunct="0">
              <a:lnSpc>
                <a:spcPct val="80000"/>
              </a:lnSpc>
              <a:buClr>
                <a:srgbClr val="009900"/>
              </a:buClr>
              <a:buFontTx/>
              <a:buChar char="•"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 eaLnBrk="0" hangingPunct="0">
              <a:lnSpc>
                <a:spcPct val="8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рабочие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служащие свободных смен организаций, продолжающих работу  в военное время в категорированных городах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2575" indent="-282575" algn="just" eaLnBrk="0" hangingPunct="0">
              <a:lnSpc>
                <a:spcPct val="80000"/>
              </a:lnSpc>
              <a:buClr>
                <a:srgbClr val="009900"/>
              </a:buClr>
              <a:buFontTx/>
              <a:buChar char="•"/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 eaLnBrk="0" hangingPunct="0">
              <a:lnSpc>
                <a:spcPct val="80000"/>
              </a:lnSpc>
              <a:buClr>
                <a:srgbClr val="009900"/>
              </a:buClr>
              <a:buFontTx/>
              <a:buChar char="•"/>
              <a:defRPr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сотрудники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органов государственного  управления,  важнейших НИУ  и КБ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 eaLnBrk="0" hangingPunct="0">
              <a:lnSpc>
                <a:spcPct val="80000"/>
              </a:lnSpc>
              <a:buClr>
                <a:srgbClr val="009900"/>
              </a:buClr>
              <a:buFontTx/>
              <a:buChar char="•"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 eaLnBrk="0" hangingPunct="0">
              <a:lnSpc>
                <a:spcPct val="80000"/>
              </a:lnSpc>
              <a:buClr>
                <a:srgbClr val="009900"/>
              </a:buCl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Остальное население планируется выводить  пешим порядком.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65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/>
          <p:cNvSpPr>
            <a:spLocks noChangeArrowheads="1"/>
          </p:cNvSpPr>
          <p:nvPr/>
        </p:nvSpPr>
        <p:spPr bwMode="auto">
          <a:xfrm rot="19500000">
            <a:off x="2121571" y="4112217"/>
            <a:ext cx="900113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47491"/>
              </p:ext>
            </p:extLst>
          </p:nvPr>
        </p:nvGraphicFramePr>
        <p:xfrm>
          <a:off x="4659313" y="-1588"/>
          <a:ext cx="4500562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VISIO" r:id="rId3" imgW="4087800" imgH="1873800" progId="">
                  <p:embed/>
                </p:oleObj>
              </mc:Choice>
              <mc:Fallback>
                <p:oleObj name="VISIO" r:id="rId3" imgW="4087800" imgH="187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-1588"/>
                        <a:ext cx="4500562" cy="192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339390" y="2841625"/>
            <a:ext cx="1508125" cy="1138238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2B692"/>
              </a:gs>
              <a:gs pos="50000">
                <a:srgbClr val="CCFFCC"/>
              </a:gs>
              <a:gs pos="100000">
                <a:srgbClr val="92B692"/>
              </a:gs>
            </a:gsLst>
            <a:lin ang="5400000" scaled="1"/>
          </a:gradFill>
          <a:ln w="12700" algn="ctr">
            <a:solidFill>
              <a:srgbClr val="99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</a:rPr>
              <a:t>Город распол. в зоне возм. катастроф.</a:t>
            </a:r>
          </a:p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</a:rPr>
              <a:t>затопления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3682" y="410145"/>
            <a:ext cx="4459756" cy="461665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FF0000"/>
                </a:solidFill>
              </a:rPr>
              <a:t>Эвакуация организуется из</a:t>
            </a:r>
            <a:r>
              <a:rPr lang="en-US" altLang="ru-RU" sz="2400" b="1" dirty="0">
                <a:solidFill>
                  <a:srgbClr val="FF0000"/>
                </a:solidFill>
              </a:rPr>
              <a:t>: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40270"/>
              </p:ext>
            </p:extLst>
          </p:nvPr>
        </p:nvGraphicFramePr>
        <p:xfrm>
          <a:off x="4283115" y="1338263"/>
          <a:ext cx="7191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r:id="rId5" imgW="1654492" imgH="1252442" progId="">
                  <p:embed/>
                </p:oleObj>
              </mc:Choice>
              <mc:Fallback>
                <p:oleObj r:id="rId5" imgW="1654492" imgH="12524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115" y="1338263"/>
                        <a:ext cx="719138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10"/>
          <p:cNvSpPr>
            <a:spLocks noChangeArrowheads="1"/>
          </p:cNvSpPr>
          <p:nvPr/>
        </p:nvSpPr>
        <p:spPr bwMode="auto">
          <a:xfrm rot="720000">
            <a:off x="2336737" y="2067613"/>
            <a:ext cx="900112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09711" y="4210050"/>
            <a:ext cx="1584325" cy="20256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2B692"/>
              </a:gs>
              <a:gs pos="50000">
                <a:srgbClr val="CCFFCC"/>
              </a:gs>
              <a:gs pos="100000">
                <a:srgbClr val="92B692"/>
              </a:gs>
            </a:gsLst>
            <a:lin ang="5400000" scaled="1"/>
          </a:gradFill>
          <a:ln w="12700" algn="ctr">
            <a:solidFill>
              <a:srgbClr val="99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anose="02020603050405020304" pitchFamily="18" charset="0"/>
              </a:rPr>
              <a:t>Город с организациями, отнесённые к категории особой важности по ГО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7740650" y="5300663"/>
          <a:ext cx="4492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r:id="rId7" imgW="790384" imgH="754380" progId="">
                  <p:embed/>
                </p:oleObj>
              </mc:Choice>
              <mc:Fallback>
                <p:oleObj r:id="rId7" imgW="790384" imgH="7543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5300663"/>
                        <a:ext cx="449263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266326"/>
              </p:ext>
            </p:extLst>
          </p:nvPr>
        </p:nvGraphicFramePr>
        <p:xfrm>
          <a:off x="731940" y="5445918"/>
          <a:ext cx="4492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r:id="rId9" imgW="790384" imgH="754380" progId="">
                  <p:embed/>
                </p:oleObj>
              </mc:Choice>
              <mc:Fallback>
                <p:oleObj r:id="rId9" imgW="790384" imgH="7543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40" y="5445918"/>
                        <a:ext cx="449262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1476375" y="5805488"/>
          <a:ext cx="44926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r:id="rId10" imgW="790384" imgH="754380" progId="">
                  <p:embed/>
                </p:oleObj>
              </mc:Choice>
              <mc:Fallback>
                <p:oleObj r:id="rId10" imgW="790384" imgH="7543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805488"/>
                        <a:ext cx="449263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2987675" y="2997200"/>
          <a:ext cx="7191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r:id="rId11" imgW="1654492" imgH="1252442" progId="">
                  <p:embed/>
                </p:oleObj>
              </mc:Choice>
              <mc:Fallback>
                <p:oleObj r:id="rId11" imgW="1654492" imgH="12524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997200"/>
                        <a:ext cx="719138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5435600" y="2708275"/>
          <a:ext cx="719138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6" r:id="rId12" imgW="1654492" imgH="1252442" progId="">
                  <p:embed/>
                </p:oleObj>
              </mc:Choice>
              <mc:Fallback>
                <p:oleObj r:id="rId12" imgW="1654492" imgH="12524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708275"/>
                        <a:ext cx="719138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8316913" y="5589588"/>
          <a:ext cx="5762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r:id="rId13" imgW="1654492" imgH="1252442" progId="">
                  <p:embed/>
                </p:oleObj>
              </mc:Choice>
              <mc:Fallback>
                <p:oleObj r:id="rId13" imgW="1654492" imgH="12524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5589588"/>
                        <a:ext cx="576262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447495"/>
              </p:ext>
            </p:extLst>
          </p:nvPr>
        </p:nvGraphicFramePr>
        <p:xfrm>
          <a:off x="7867578" y="2689977"/>
          <a:ext cx="5762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r:id="rId14" imgW="1654492" imgH="1252442" progId="">
                  <p:embed/>
                </p:oleObj>
              </mc:Choice>
              <mc:Fallback>
                <p:oleObj r:id="rId14" imgW="1654492" imgH="12524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578" y="2689977"/>
                        <a:ext cx="576262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 26"/>
          <p:cNvSpPr>
            <a:spLocks/>
          </p:cNvSpPr>
          <p:nvPr/>
        </p:nvSpPr>
        <p:spPr bwMode="auto">
          <a:xfrm>
            <a:off x="4859338" y="4468019"/>
            <a:ext cx="4100513" cy="2243137"/>
          </a:xfrm>
          <a:custGeom>
            <a:avLst/>
            <a:gdLst>
              <a:gd name="T0" fmla="*/ 2147483647 w 2583"/>
              <a:gd name="T1" fmla="*/ 2147483647 h 1413"/>
              <a:gd name="T2" fmla="*/ 2147483647 w 2583"/>
              <a:gd name="T3" fmla="*/ 2147483647 h 1413"/>
              <a:gd name="T4" fmla="*/ 2147483647 w 2583"/>
              <a:gd name="T5" fmla="*/ 2147483647 h 1413"/>
              <a:gd name="T6" fmla="*/ 2147483647 w 2583"/>
              <a:gd name="T7" fmla="*/ 2147483647 h 1413"/>
              <a:gd name="T8" fmla="*/ 2147483647 w 2583"/>
              <a:gd name="T9" fmla="*/ 2147483647 h 1413"/>
              <a:gd name="T10" fmla="*/ 2147483647 w 2583"/>
              <a:gd name="T11" fmla="*/ 2147483647 h 1413"/>
              <a:gd name="T12" fmla="*/ 2147483647 w 2583"/>
              <a:gd name="T13" fmla="*/ 2147483647 h 1413"/>
              <a:gd name="T14" fmla="*/ 2147483647 w 2583"/>
              <a:gd name="T15" fmla="*/ 2147483647 h 1413"/>
              <a:gd name="T16" fmla="*/ 2147483647 w 2583"/>
              <a:gd name="T17" fmla="*/ 2147483647 h 1413"/>
              <a:gd name="T18" fmla="*/ 2147483647 w 2583"/>
              <a:gd name="T19" fmla="*/ 2147483647 h 1413"/>
              <a:gd name="T20" fmla="*/ 2147483647 w 2583"/>
              <a:gd name="T21" fmla="*/ 2147483647 h 1413"/>
              <a:gd name="T22" fmla="*/ 2147483647 w 2583"/>
              <a:gd name="T23" fmla="*/ 0 h 14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83"/>
              <a:gd name="T37" fmla="*/ 0 h 1413"/>
              <a:gd name="T38" fmla="*/ 2583 w 2583"/>
              <a:gd name="T39" fmla="*/ 1413 h 14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83" h="1413">
                <a:moveTo>
                  <a:pt x="6" y="1401"/>
                </a:moveTo>
                <a:cubicBezTo>
                  <a:pt x="9" y="1383"/>
                  <a:pt x="25" y="1400"/>
                  <a:pt x="21" y="1398"/>
                </a:cubicBezTo>
                <a:cubicBezTo>
                  <a:pt x="21" y="1399"/>
                  <a:pt x="0" y="1413"/>
                  <a:pt x="3" y="1395"/>
                </a:cubicBezTo>
                <a:cubicBezTo>
                  <a:pt x="6" y="1401"/>
                  <a:pt x="95" y="1406"/>
                  <a:pt x="95" y="1376"/>
                </a:cubicBezTo>
                <a:lnTo>
                  <a:pt x="144" y="1353"/>
                </a:lnTo>
                <a:lnTo>
                  <a:pt x="334" y="1294"/>
                </a:lnTo>
                <a:lnTo>
                  <a:pt x="1410" y="980"/>
                </a:lnTo>
                <a:lnTo>
                  <a:pt x="1942" y="614"/>
                </a:lnTo>
                <a:lnTo>
                  <a:pt x="2114" y="485"/>
                </a:lnTo>
                <a:lnTo>
                  <a:pt x="2177" y="441"/>
                </a:lnTo>
                <a:lnTo>
                  <a:pt x="2511" y="56"/>
                </a:lnTo>
                <a:lnTo>
                  <a:pt x="2583" y="0"/>
                </a:lnTo>
              </a:path>
            </a:pathLst>
          </a:custGeom>
          <a:solidFill>
            <a:schemeClr val="tx1"/>
          </a:solidFill>
          <a:ln w="508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6748463" y="6196072"/>
            <a:ext cx="1295400" cy="314325"/>
          </a:xfrm>
          <a:prstGeom prst="rect">
            <a:avLst/>
          </a:prstGeom>
          <a:gradFill rotWithShape="1">
            <a:gsLst>
              <a:gs pos="0">
                <a:srgbClr val="B2DFB2"/>
              </a:gs>
              <a:gs pos="50000">
                <a:srgbClr val="CCFFCC"/>
              </a:gs>
              <a:gs pos="100000">
                <a:srgbClr val="B2DFB2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/>
              <a:t>ж</a:t>
            </a:r>
            <a:r>
              <a:rPr lang="en-US" altLang="ru-RU" sz="1400" b="1"/>
              <a:t>/</a:t>
            </a:r>
            <a:r>
              <a:rPr lang="ru-RU" altLang="ru-RU" sz="1400" b="1"/>
              <a:t>д ст.</a:t>
            </a:r>
            <a:r>
              <a:rPr lang="en-US" altLang="ru-RU" sz="1400" b="1"/>
              <a:t>I </a:t>
            </a:r>
            <a:r>
              <a:rPr lang="ru-RU" altLang="ru-RU" sz="1400" b="1"/>
              <a:t>кат.</a:t>
            </a: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6832600" y="5857875"/>
            <a:ext cx="304800" cy="762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7451725" y="5661025"/>
            <a:ext cx="304800" cy="762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auto">
          <a:xfrm rot="13440000">
            <a:off x="6400006" y="5240623"/>
            <a:ext cx="900112" cy="2873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6677025" y="6000750"/>
            <a:ext cx="304800" cy="762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" name="Tree"/>
          <p:cNvSpPr>
            <a:spLocks noEditPoints="1" noChangeArrowheads="1"/>
          </p:cNvSpPr>
          <p:nvPr/>
        </p:nvSpPr>
        <p:spPr bwMode="auto">
          <a:xfrm>
            <a:off x="3851612" y="1312862"/>
            <a:ext cx="304800" cy="3714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aphicFrame>
        <p:nvGraphicFramePr>
          <p:cNvPr id="3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21462"/>
              </p:ext>
            </p:extLst>
          </p:nvPr>
        </p:nvGraphicFramePr>
        <p:xfrm>
          <a:off x="5120865" y="1684337"/>
          <a:ext cx="304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VISIO" r:id="rId15" imgW="830160" imgH="1361520" progId="">
                  <p:embed/>
                </p:oleObj>
              </mc:Choice>
              <mc:Fallback>
                <p:oleObj name="VISIO" r:id="rId15" imgW="830160" imgH="1361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65" y="1684337"/>
                        <a:ext cx="304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ree"/>
          <p:cNvSpPr>
            <a:spLocks noEditPoints="1" noChangeArrowheads="1"/>
          </p:cNvSpPr>
          <p:nvPr/>
        </p:nvSpPr>
        <p:spPr bwMode="auto">
          <a:xfrm>
            <a:off x="3276600" y="2349500"/>
            <a:ext cx="304800" cy="3714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2" name="Tree"/>
          <p:cNvSpPr>
            <a:spLocks noEditPoints="1" noChangeArrowheads="1"/>
          </p:cNvSpPr>
          <p:nvPr/>
        </p:nvSpPr>
        <p:spPr bwMode="auto">
          <a:xfrm>
            <a:off x="5317520" y="3488928"/>
            <a:ext cx="304800" cy="3714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3" name="Tree"/>
          <p:cNvSpPr>
            <a:spLocks noEditPoints="1" noChangeArrowheads="1"/>
          </p:cNvSpPr>
          <p:nvPr/>
        </p:nvSpPr>
        <p:spPr bwMode="auto">
          <a:xfrm>
            <a:off x="4427538" y="3500438"/>
            <a:ext cx="304800" cy="3714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4" name="Tree"/>
          <p:cNvSpPr>
            <a:spLocks noEditPoints="1" noChangeArrowheads="1"/>
          </p:cNvSpPr>
          <p:nvPr/>
        </p:nvSpPr>
        <p:spPr bwMode="auto">
          <a:xfrm>
            <a:off x="3478072" y="3541713"/>
            <a:ext cx="304800" cy="3714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5" name="Tree"/>
          <p:cNvSpPr>
            <a:spLocks noEditPoints="1" noChangeArrowheads="1"/>
          </p:cNvSpPr>
          <p:nvPr/>
        </p:nvSpPr>
        <p:spPr bwMode="auto">
          <a:xfrm>
            <a:off x="3319886" y="1587500"/>
            <a:ext cx="304800" cy="37147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852128" y="2348717"/>
            <a:ext cx="1583471" cy="871008"/>
          </a:xfrm>
          <a:prstGeom prst="rect">
            <a:avLst/>
          </a:prstGeom>
          <a:solidFill>
            <a:srgbClr val="66FF66"/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endParaRPr lang="en-US" altLang="ru-RU" sz="1400" b="1" dirty="0">
              <a:solidFill>
                <a:srgbClr val="009900"/>
              </a:solidFill>
            </a:endParaRP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ru-RU" altLang="ru-RU" b="1" dirty="0">
                <a:solidFill>
                  <a:srgbClr val="008000"/>
                </a:solidFill>
              </a:rPr>
              <a:t>Безопасные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r>
              <a:rPr lang="ru-RU" altLang="ru-RU" b="1" dirty="0">
                <a:solidFill>
                  <a:srgbClr val="008000"/>
                </a:solidFill>
              </a:rPr>
              <a:t>районы</a:t>
            </a:r>
          </a:p>
          <a:p>
            <a:pPr algn="ctr" eaLnBrk="1" hangingPunct="1">
              <a:lnSpc>
                <a:spcPct val="40000"/>
              </a:lnSpc>
              <a:spcBef>
                <a:spcPct val="50000"/>
              </a:spcBef>
            </a:pPr>
            <a:endParaRPr lang="en-US" altLang="ru-RU" sz="1400" b="1" dirty="0">
              <a:solidFill>
                <a:srgbClr val="008000"/>
              </a:solidFill>
            </a:endParaRPr>
          </a:p>
        </p:txBody>
      </p:sp>
      <p:sp>
        <p:nvSpPr>
          <p:cNvPr id="38" name="AutoShape 44"/>
          <p:cNvSpPr>
            <a:spLocks noChangeArrowheads="1"/>
          </p:cNvSpPr>
          <p:nvPr/>
        </p:nvSpPr>
        <p:spPr bwMode="auto">
          <a:xfrm>
            <a:off x="477494" y="1457682"/>
            <a:ext cx="1834492" cy="1489790"/>
          </a:xfrm>
          <a:prstGeom prst="octagon">
            <a:avLst>
              <a:gd name="adj" fmla="val 29287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</a:rPr>
              <a:t>Город, </a:t>
            </a:r>
          </a:p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</a:rPr>
              <a:t>отнесенный</a:t>
            </a:r>
          </a:p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</a:rPr>
              <a:t>к группе по ГО </a:t>
            </a:r>
          </a:p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</a:rPr>
              <a:t>Ярославль,</a:t>
            </a:r>
          </a:p>
          <a:p>
            <a:pPr algn="ctr" eaLnBrk="1" hangingPunct="1"/>
            <a:r>
              <a:rPr lang="ru-RU" altLang="ru-RU" sz="1200" b="1">
                <a:latin typeface="Times New Roman" panose="02020603050405020304" pitchFamily="18" charset="0"/>
              </a:rPr>
              <a:t> Рыбинск.</a:t>
            </a:r>
          </a:p>
          <a:p>
            <a:pPr algn="ctr" eaLnBrk="1" hangingPunct="1"/>
            <a:endParaRPr lang="ru-RU" altLang="ru-RU" sz="1200" b="1">
              <a:latin typeface="Times New Roman" panose="02020603050405020304" pitchFamily="18" charset="0"/>
            </a:endParaRPr>
          </a:p>
        </p:txBody>
      </p:sp>
      <p:graphicFrame>
        <p:nvGraphicFramePr>
          <p:cNvPr id="3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12734"/>
              </p:ext>
            </p:extLst>
          </p:nvPr>
        </p:nvGraphicFramePr>
        <p:xfrm>
          <a:off x="865549" y="1153522"/>
          <a:ext cx="6477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r:id="rId17" imgW="1654492" imgH="1252442" progId="">
                  <p:embed/>
                </p:oleObj>
              </mc:Choice>
              <mc:Fallback>
                <p:oleObj r:id="rId17" imgW="1654492" imgH="125244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49" y="1153522"/>
                        <a:ext cx="6477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reeform 48"/>
          <p:cNvSpPr>
            <a:spLocks/>
          </p:cNvSpPr>
          <p:nvPr/>
        </p:nvSpPr>
        <p:spPr bwMode="auto">
          <a:xfrm>
            <a:off x="6227763" y="2060575"/>
            <a:ext cx="1371600" cy="781050"/>
          </a:xfrm>
          <a:custGeom>
            <a:avLst/>
            <a:gdLst>
              <a:gd name="T0" fmla="*/ 0 w 864"/>
              <a:gd name="T1" fmla="*/ 0 h 492"/>
              <a:gd name="T2" fmla="*/ 2147483647 w 864"/>
              <a:gd name="T3" fmla="*/ 2147483647 h 492"/>
              <a:gd name="T4" fmla="*/ 0 60000 65536"/>
              <a:gd name="T5" fmla="*/ 0 60000 65536"/>
              <a:gd name="T6" fmla="*/ 0 w 864"/>
              <a:gd name="T7" fmla="*/ 0 h 492"/>
              <a:gd name="T8" fmla="*/ 864 w 864"/>
              <a:gd name="T9" fmla="*/ 492 h 4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4" h="492">
                <a:moveTo>
                  <a:pt x="0" y="0"/>
                </a:moveTo>
                <a:lnTo>
                  <a:pt x="864" y="49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" name="Rectangle 49"/>
          <p:cNvSpPr>
            <a:spLocks noChangeArrowheads="1"/>
          </p:cNvSpPr>
          <p:nvPr/>
        </p:nvSpPr>
        <p:spPr bwMode="auto">
          <a:xfrm rot="-3578749">
            <a:off x="6031707" y="1148556"/>
            <a:ext cx="1284288" cy="73025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" name="Rectangle 50"/>
          <p:cNvSpPr>
            <a:spLocks noChangeArrowheads="1"/>
          </p:cNvSpPr>
          <p:nvPr/>
        </p:nvSpPr>
        <p:spPr bwMode="auto">
          <a:xfrm>
            <a:off x="6443663" y="1844675"/>
            <a:ext cx="304800" cy="762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4" name="Rectangle 51"/>
          <p:cNvSpPr>
            <a:spLocks noChangeArrowheads="1"/>
          </p:cNvSpPr>
          <p:nvPr/>
        </p:nvSpPr>
        <p:spPr bwMode="auto">
          <a:xfrm>
            <a:off x="6188075" y="1958975"/>
            <a:ext cx="304800" cy="762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" name="Freeform 52"/>
          <p:cNvSpPr>
            <a:spLocks/>
          </p:cNvSpPr>
          <p:nvPr/>
        </p:nvSpPr>
        <p:spPr bwMode="auto">
          <a:xfrm rot="-326657">
            <a:off x="8359775" y="1657350"/>
            <a:ext cx="469900" cy="165100"/>
          </a:xfrm>
          <a:custGeom>
            <a:avLst/>
            <a:gdLst>
              <a:gd name="T0" fmla="*/ 0 w 296"/>
              <a:gd name="T1" fmla="*/ 0 h 104"/>
              <a:gd name="T2" fmla="*/ 2147483647 w 296"/>
              <a:gd name="T3" fmla="*/ 2147483647 h 104"/>
              <a:gd name="T4" fmla="*/ 0 60000 65536"/>
              <a:gd name="T5" fmla="*/ 0 60000 65536"/>
              <a:gd name="T6" fmla="*/ 0 w 296"/>
              <a:gd name="T7" fmla="*/ 0 h 104"/>
              <a:gd name="T8" fmla="*/ 296 w 296"/>
              <a:gd name="T9" fmla="*/ 104 h 1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6" h="104">
                <a:moveTo>
                  <a:pt x="0" y="0"/>
                </a:moveTo>
                <a:lnTo>
                  <a:pt x="296" y="104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5027613" y="285750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>
                <a:solidFill>
                  <a:schemeClr val="accent2"/>
                </a:solidFill>
                <a:latin typeface="Times New Roman" panose="02020603050405020304" pitchFamily="18" charset="0"/>
              </a:rPr>
              <a:t>Рыбинское</a:t>
            </a:r>
            <a:endParaRPr lang="en-US" altLang="ru-RU" sz="12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200" b="1">
                <a:solidFill>
                  <a:schemeClr val="accent2"/>
                </a:solidFill>
                <a:latin typeface="Times New Roman" panose="02020603050405020304" pitchFamily="18" charset="0"/>
              </a:rPr>
              <a:t>Водохранилище</a:t>
            </a:r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7783889" y="1127087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chemeClr val="accent2"/>
                </a:solidFill>
                <a:latin typeface="Times New Roman" panose="02020603050405020304" pitchFamily="18" charset="0"/>
              </a:rPr>
              <a:t>ЗВКЗ</a:t>
            </a:r>
          </a:p>
        </p:txBody>
      </p:sp>
      <p:sp>
        <p:nvSpPr>
          <p:cNvPr id="48" name="Rectangle 56"/>
          <p:cNvSpPr>
            <a:spLocks noChangeArrowheads="1"/>
          </p:cNvSpPr>
          <p:nvPr/>
        </p:nvSpPr>
        <p:spPr bwMode="auto">
          <a:xfrm rot="1925143">
            <a:off x="7164388" y="2492375"/>
            <a:ext cx="57626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4 ч.</a:t>
            </a:r>
          </a:p>
        </p:txBody>
      </p:sp>
      <p:sp>
        <p:nvSpPr>
          <p:cNvPr id="49" name="AutoShape 58"/>
          <p:cNvSpPr>
            <a:spLocks noChangeArrowheads="1"/>
          </p:cNvSpPr>
          <p:nvPr/>
        </p:nvSpPr>
        <p:spPr bwMode="auto">
          <a:xfrm rot="11460000">
            <a:off x="6344074" y="3074193"/>
            <a:ext cx="900112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 rot="589912">
            <a:off x="8198717" y="1761648"/>
            <a:ext cx="792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000" b="1"/>
              <a:t>р. Волга</a:t>
            </a:r>
          </a:p>
        </p:txBody>
      </p:sp>
      <p:sp>
        <p:nvSpPr>
          <p:cNvPr id="53" name="Rectangle 67"/>
          <p:cNvSpPr>
            <a:spLocks noChangeArrowheads="1"/>
          </p:cNvSpPr>
          <p:nvPr/>
        </p:nvSpPr>
        <p:spPr bwMode="auto">
          <a:xfrm>
            <a:off x="6516688" y="2060575"/>
            <a:ext cx="304800" cy="762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4" name="Rectangle 68"/>
          <p:cNvSpPr>
            <a:spLocks noChangeArrowheads="1"/>
          </p:cNvSpPr>
          <p:nvPr/>
        </p:nvSpPr>
        <p:spPr bwMode="auto">
          <a:xfrm>
            <a:off x="7019925" y="2349500"/>
            <a:ext cx="304800" cy="762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5" name="Freeform 57"/>
          <p:cNvSpPr>
            <a:spLocks/>
          </p:cNvSpPr>
          <p:nvPr/>
        </p:nvSpPr>
        <p:spPr bwMode="auto">
          <a:xfrm>
            <a:off x="6515100" y="819506"/>
            <a:ext cx="2628900" cy="1749425"/>
          </a:xfrm>
          <a:custGeom>
            <a:avLst/>
            <a:gdLst>
              <a:gd name="T0" fmla="*/ 0 w 1656"/>
              <a:gd name="T1" fmla="*/ 2147483647 h 1102"/>
              <a:gd name="T2" fmla="*/ 2147483647 w 1656"/>
              <a:gd name="T3" fmla="*/ 2147483647 h 1102"/>
              <a:gd name="T4" fmla="*/ 2147483647 w 1656"/>
              <a:gd name="T5" fmla="*/ 2147483647 h 1102"/>
              <a:gd name="T6" fmla="*/ 2147483647 w 1656"/>
              <a:gd name="T7" fmla="*/ 2147483647 h 1102"/>
              <a:gd name="T8" fmla="*/ 2147483647 w 1656"/>
              <a:gd name="T9" fmla="*/ 2147483647 h 1102"/>
              <a:gd name="T10" fmla="*/ 2147483647 w 1656"/>
              <a:gd name="T11" fmla="*/ 2147483647 h 1102"/>
              <a:gd name="T12" fmla="*/ 2147483647 w 1656"/>
              <a:gd name="T13" fmla="*/ 2147483647 h 1102"/>
              <a:gd name="T14" fmla="*/ 2147483647 w 1656"/>
              <a:gd name="T15" fmla="*/ 2147483647 h 1102"/>
              <a:gd name="T16" fmla="*/ 2147483647 w 1656"/>
              <a:gd name="T17" fmla="*/ 2147483647 h 1102"/>
              <a:gd name="T18" fmla="*/ 2147483647 w 1656"/>
              <a:gd name="T19" fmla="*/ 2147483647 h 1102"/>
              <a:gd name="T20" fmla="*/ 2147483647 w 1656"/>
              <a:gd name="T21" fmla="*/ 2147483647 h 1102"/>
              <a:gd name="T22" fmla="*/ 2147483647 w 1656"/>
              <a:gd name="T23" fmla="*/ 2147483647 h 1102"/>
              <a:gd name="T24" fmla="*/ 2147483647 w 1656"/>
              <a:gd name="T25" fmla="*/ 2147483647 h 1102"/>
              <a:gd name="T26" fmla="*/ 2147483647 w 1656"/>
              <a:gd name="T27" fmla="*/ 2147483647 h 1102"/>
              <a:gd name="T28" fmla="*/ 2147483647 w 1656"/>
              <a:gd name="T29" fmla="*/ 2147483647 h 1102"/>
              <a:gd name="T30" fmla="*/ 2147483647 w 1656"/>
              <a:gd name="T31" fmla="*/ 2147483647 h 1102"/>
              <a:gd name="T32" fmla="*/ 2147483647 w 1656"/>
              <a:gd name="T33" fmla="*/ 2147483647 h 1102"/>
              <a:gd name="T34" fmla="*/ 2147483647 w 1656"/>
              <a:gd name="T35" fmla="*/ 0 h 11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56"/>
              <a:gd name="T55" fmla="*/ 0 h 1102"/>
              <a:gd name="T56" fmla="*/ 1656 w 1656"/>
              <a:gd name="T57" fmla="*/ 1102 h 110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56" h="1102">
                <a:moveTo>
                  <a:pt x="0" y="368"/>
                </a:moveTo>
                <a:lnTo>
                  <a:pt x="196" y="553"/>
                </a:lnTo>
                <a:lnTo>
                  <a:pt x="376" y="742"/>
                </a:lnTo>
                <a:lnTo>
                  <a:pt x="571" y="937"/>
                </a:lnTo>
                <a:lnTo>
                  <a:pt x="706" y="1072"/>
                </a:lnTo>
                <a:lnTo>
                  <a:pt x="742" y="1102"/>
                </a:lnTo>
                <a:lnTo>
                  <a:pt x="1249" y="1075"/>
                </a:lnTo>
                <a:lnTo>
                  <a:pt x="1432" y="976"/>
                </a:lnTo>
                <a:lnTo>
                  <a:pt x="1579" y="874"/>
                </a:lnTo>
                <a:lnTo>
                  <a:pt x="1650" y="739"/>
                </a:lnTo>
                <a:lnTo>
                  <a:pt x="1656" y="547"/>
                </a:lnTo>
                <a:lnTo>
                  <a:pt x="1653" y="415"/>
                </a:lnTo>
                <a:lnTo>
                  <a:pt x="1506" y="310"/>
                </a:lnTo>
                <a:lnTo>
                  <a:pt x="1320" y="262"/>
                </a:lnTo>
                <a:lnTo>
                  <a:pt x="1221" y="196"/>
                </a:lnTo>
                <a:lnTo>
                  <a:pt x="1017" y="154"/>
                </a:lnTo>
                <a:lnTo>
                  <a:pt x="849" y="121"/>
                </a:lnTo>
                <a:lnTo>
                  <a:pt x="224" y="0"/>
                </a:lnTo>
              </a:path>
            </a:pathLst>
          </a:custGeom>
          <a:noFill/>
          <a:ln w="254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6" name="Freeform 29"/>
          <p:cNvSpPr>
            <a:spLocks/>
          </p:cNvSpPr>
          <p:nvPr/>
        </p:nvSpPr>
        <p:spPr bwMode="auto">
          <a:xfrm>
            <a:off x="7324725" y="5811900"/>
            <a:ext cx="1365250" cy="501650"/>
          </a:xfrm>
          <a:custGeom>
            <a:avLst/>
            <a:gdLst>
              <a:gd name="T0" fmla="*/ 0 w 860"/>
              <a:gd name="T1" fmla="*/ 2147483647 h 316"/>
              <a:gd name="T2" fmla="*/ 2147483647 w 860"/>
              <a:gd name="T3" fmla="*/ 2147483647 h 316"/>
              <a:gd name="T4" fmla="*/ 2147483647 w 860"/>
              <a:gd name="T5" fmla="*/ 2147483647 h 316"/>
              <a:gd name="T6" fmla="*/ 2147483647 w 860"/>
              <a:gd name="T7" fmla="*/ 2147483647 h 316"/>
              <a:gd name="T8" fmla="*/ 2147483647 w 860"/>
              <a:gd name="T9" fmla="*/ 2147483647 h 316"/>
              <a:gd name="T10" fmla="*/ 2147483647 w 860"/>
              <a:gd name="T11" fmla="*/ 2147483647 h 316"/>
              <a:gd name="T12" fmla="*/ 2147483647 w 860"/>
              <a:gd name="T13" fmla="*/ 2147483647 h 316"/>
              <a:gd name="T14" fmla="*/ 2147483647 w 860"/>
              <a:gd name="T15" fmla="*/ 2147483647 h 316"/>
              <a:gd name="T16" fmla="*/ 2147483647 w 860"/>
              <a:gd name="T17" fmla="*/ 2147483647 h 316"/>
              <a:gd name="T18" fmla="*/ 2147483647 w 860"/>
              <a:gd name="T19" fmla="*/ 2147483647 h 316"/>
              <a:gd name="T20" fmla="*/ 2147483647 w 860"/>
              <a:gd name="T21" fmla="*/ 2147483647 h 316"/>
              <a:gd name="T22" fmla="*/ 2147483647 w 860"/>
              <a:gd name="T23" fmla="*/ 2147483647 h 3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60"/>
              <a:gd name="T37" fmla="*/ 0 h 316"/>
              <a:gd name="T38" fmla="*/ 860 w 860"/>
              <a:gd name="T39" fmla="*/ 316 h 3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60" h="316">
                <a:moveTo>
                  <a:pt x="0" y="7"/>
                </a:moveTo>
                <a:cubicBezTo>
                  <a:pt x="43" y="20"/>
                  <a:pt x="20" y="0"/>
                  <a:pt x="68" y="42"/>
                </a:cubicBezTo>
                <a:cubicBezTo>
                  <a:pt x="88" y="49"/>
                  <a:pt x="102" y="59"/>
                  <a:pt x="122" y="66"/>
                </a:cubicBezTo>
                <a:cubicBezTo>
                  <a:pt x="139" y="72"/>
                  <a:pt x="188" y="96"/>
                  <a:pt x="188" y="96"/>
                </a:cubicBezTo>
                <a:cubicBezTo>
                  <a:pt x="266" y="114"/>
                  <a:pt x="318" y="123"/>
                  <a:pt x="387" y="144"/>
                </a:cubicBezTo>
                <a:cubicBezTo>
                  <a:pt x="430" y="154"/>
                  <a:pt x="409" y="156"/>
                  <a:pt x="422" y="162"/>
                </a:cubicBezTo>
                <a:cubicBezTo>
                  <a:pt x="435" y="168"/>
                  <a:pt x="437" y="171"/>
                  <a:pt x="464" y="179"/>
                </a:cubicBezTo>
                <a:cubicBezTo>
                  <a:pt x="499" y="196"/>
                  <a:pt x="546" y="204"/>
                  <a:pt x="584" y="213"/>
                </a:cubicBezTo>
                <a:cubicBezTo>
                  <a:pt x="619" y="246"/>
                  <a:pt x="676" y="253"/>
                  <a:pt x="722" y="265"/>
                </a:cubicBezTo>
                <a:cubicBezTo>
                  <a:pt x="745" y="271"/>
                  <a:pt x="768" y="276"/>
                  <a:pt x="791" y="282"/>
                </a:cubicBezTo>
                <a:cubicBezTo>
                  <a:pt x="808" y="286"/>
                  <a:pt x="842" y="299"/>
                  <a:pt x="842" y="299"/>
                </a:cubicBezTo>
                <a:cubicBezTo>
                  <a:pt x="848" y="305"/>
                  <a:pt x="860" y="316"/>
                  <a:pt x="860" y="316"/>
                </a:cubicBezTo>
              </a:path>
            </a:pathLst>
          </a:custGeom>
          <a:solidFill>
            <a:schemeClr val="tx1"/>
          </a:solidFill>
          <a:ln w="381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488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6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9" grpId="0" animBg="1"/>
      <p:bldP spid="50" grpId="0"/>
      <p:bldP spid="53" grpId="0" animBg="1"/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 bwMode="auto">
          <a:xfrm>
            <a:off x="419099" y="836712"/>
            <a:ext cx="8296275" cy="43170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anchor="b">
            <a:normAutofit lnSpcReduction="10000"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  <a:ea typeface="+mj-ea"/>
                <a:cs typeface="Arial" pitchFamily="34" charset="0"/>
              </a:rPr>
              <a:t>Медицинское обеспечение </a:t>
            </a:r>
          </a:p>
        </p:txBody>
      </p:sp>
      <p:sp>
        <p:nvSpPr>
          <p:cNvPr id="82947" name="Rectangle 5"/>
          <p:cNvSpPr txBox="1">
            <a:spLocks/>
          </p:cNvSpPr>
          <p:nvPr/>
        </p:nvSpPr>
        <p:spPr bwMode="auto">
          <a:xfrm>
            <a:off x="428625" y="1357313"/>
            <a:ext cx="4935538" cy="3079750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lIns="182880" tIns="91440"/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1500" b="1" dirty="0">
                <a:solidFill>
                  <a:srgbClr val="000066"/>
                </a:solidFill>
                <a:cs typeface="Arial" panose="020B0604020202020204" pitchFamily="34" charset="0"/>
              </a:rPr>
              <a:t>          </a:t>
            </a:r>
            <a:r>
              <a:rPr lang="ru-RU" altLang="ru-RU" sz="1500" b="1" dirty="0">
                <a:solidFill>
                  <a:srgbClr val="0000FF"/>
                </a:solidFill>
                <a:cs typeface="Arial" panose="020B0604020202020204" pitchFamily="34" charset="0"/>
              </a:rPr>
              <a:t>Включает :</a:t>
            </a:r>
          </a:p>
          <a:p>
            <a:pPr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1500" b="1" dirty="0">
                <a:solidFill>
                  <a:srgbClr val="000066"/>
                </a:solidFill>
                <a:cs typeface="Arial" panose="020B0604020202020204" pitchFamily="34" charset="0"/>
              </a:rPr>
              <a:t>        </a:t>
            </a:r>
            <a:r>
              <a:rPr lang="ru-RU" altLang="ru-RU" sz="1500" b="1" dirty="0">
                <a:cs typeface="Arial" panose="020B0604020202020204" pitchFamily="34" charset="0"/>
              </a:rPr>
              <a:t>а) проведение органами здравоохранения организационных, лечебных, санитарно-гигиенических и противоэпидемических мероприятий, направленных на охрану здоровья эвакуируемого населения; </a:t>
            </a:r>
          </a:p>
          <a:p>
            <a:pPr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1500" b="1" dirty="0">
                <a:cs typeface="Arial" panose="020B0604020202020204" pitchFamily="34" charset="0"/>
              </a:rPr>
              <a:t>         б) своевременное оказание медицинской помощи заболевшим и получившим травмы в ходе эвакуации;</a:t>
            </a:r>
          </a:p>
          <a:p>
            <a:pPr algn="just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</a:pPr>
            <a:r>
              <a:rPr lang="ru-RU" altLang="ru-RU" sz="1500" b="1" dirty="0">
                <a:cs typeface="Arial" panose="020B0604020202020204" pitchFamily="34" charset="0"/>
              </a:rPr>
              <a:t>          в)  также предупреждение возникновения и распространения массовых инфекционных болезней. </a:t>
            </a:r>
          </a:p>
        </p:txBody>
      </p:sp>
      <p:pic>
        <p:nvPicPr>
          <p:cNvPr id="82948" name="Picture 7" descr="D:\Южная Осетия\DSC_0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57313"/>
            <a:ext cx="3240088" cy="192881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Прямоугольник 5"/>
          <p:cNvSpPr>
            <a:spLocks noChangeArrowheads="1"/>
          </p:cNvSpPr>
          <p:nvPr/>
        </p:nvSpPr>
        <p:spPr bwMode="auto">
          <a:xfrm>
            <a:off x="428625" y="4581525"/>
            <a:ext cx="4935538" cy="1841500"/>
          </a:xfrm>
          <a:prstGeom prst="rect">
            <a:avLst/>
          </a:prstGeom>
          <a:solidFill>
            <a:srgbClr val="00FF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600" b="1" dirty="0"/>
              <a:t>Для медицинского обеспечения населения в ходе эвакуации в состав колонн (автоколонн), эшелонов включают </a:t>
            </a:r>
            <a:r>
              <a:rPr lang="ru-RU" altLang="ru-RU" sz="1600" b="1" dirty="0">
                <a:solidFill>
                  <a:srgbClr val="FF0000"/>
                </a:solidFill>
              </a:rPr>
              <a:t>одного-двух средних медицинских работников </a:t>
            </a:r>
            <a:r>
              <a:rPr lang="ru-RU" altLang="ru-RU" sz="1600" b="1" dirty="0"/>
              <a:t>(из числа лиц, подлежащих эвакуации) или </a:t>
            </a:r>
            <a:r>
              <a:rPr lang="ru-RU" altLang="ru-RU" sz="1600" b="1" dirty="0">
                <a:solidFill>
                  <a:srgbClr val="FF0000"/>
                </a:solidFill>
              </a:rPr>
              <a:t>двух </a:t>
            </a:r>
            <a:r>
              <a:rPr lang="ru-RU" altLang="ru-RU" sz="1600" b="1" dirty="0" err="1">
                <a:solidFill>
                  <a:srgbClr val="FF0000"/>
                </a:solidFill>
              </a:rPr>
              <a:t>сандружинниц</a:t>
            </a:r>
            <a:r>
              <a:rPr lang="ru-RU" altLang="ru-RU" sz="1600" b="1" dirty="0"/>
              <a:t>, обеспеченных медицинским имуществом.</a:t>
            </a:r>
            <a:endParaRPr lang="ru-RU" altLang="ru-RU" sz="1600" dirty="0"/>
          </a:p>
        </p:txBody>
      </p:sp>
      <p:sp>
        <p:nvSpPr>
          <p:cNvPr id="82950" name="Прямоугольник 6"/>
          <p:cNvSpPr>
            <a:spLocks noChangeArrowheads="1"/>
          </p:cNvSpPr>
          <p:nvPr/>
        </p:nvSpPr>
        <p:spPr bwMode="auto">
          <a:xfrm>
            <a:off x="5435600" y="3357563"/>
            <a:ext cx="3279775" cy="3077766"/>
          </a:xfrm>
          <a:prstGeom prst="rect">
            <a:avLst/>
          </a:prstGeom>
          <a:solidFill>
            <a:srgbClr val="00FF99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600" b="1" dirty="0"/>
              <a:t> </a:t>
            </a:r>
            <a:r>
              <a:rPr lang="ru-RU" altLang="ru-RU" sz="1500" b="1" dirty="0">
                <a:solidFill>
                  <a:srgbClr val="FF0000"/>
                </a:solidFill>
              </a:rPr>
              <a:t>На СЭП и ПЭП развертываются медицинские пункты</a:t>
            </a:r>
            <a:r>
              <a:rPr lang="ru-RU" altLang="ru-RU" sz="1500" b="1" dirty="0"/>
              <a:t>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15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500" b="1" dirty="0"/>
              <a:t>     Общая площадь помещений МП должна быть не менее – </a:t>
            </a:r>
            <a:r>
              <a:rPr lang="ru-RU" altLang="ru-RU" sz="1500" b="1" dirty="0">
                <a:solidFill>
                  <a:srgbClr val="FF0000"/>
                </a:solidFill>
              </a:rPr>
              <a:t>30-38 </a:t>
            </a:r>
            <a:r>
              <a:rPr lang="ru-RU" altLang="ru-RU" sz="1500" b="1" dirty="0" err="1">
                <a:solidFill>
                  <a:srgbClr val="FF0000"/>
                </a:solidFill>
              </a:rPr>
              <a:t>м.кв</a:t>
            </a:r>
            <a:r>
              <a:rPr lang="ru-RU" altLang="ru-RU" sz="1500" b="1" dirty="0"/>
              <a:t>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1500" b="1" dirty="0"/>
              <a:t>      </a:t>
            </a:r>
            <a:r>
              <a:rPr lang="ru-RU" altLang="ru-RU" sz="1500" b="1" dirty="0" smtClean="0"/>
              <a:t>В   </a:t>
            </a:r>
            <a:r>
              <a:rPr lang="ru-RU" altLang="ru-RU" sz="1500" b="1" dirty="0" err="1"/>
              <a:t>т.ч</a:t>
            </a:r>
            <a:r>
              <a:rPr lang="ru-RU" altLang="ru-RU" sz="1500" b="1" dirty="0"/>
              <a:t>.:</a:t>
            </a:r>
          </a:p>
          <a:p>
            <a:pPr eaLnBrk="1" hangingPunct="1">
              <a:buFontTx/>
              <a:buChar char="-"/>
            </a:pPr>
            <a:r>
              <a:rPr lang="ru-RU" altLang="ru-RU" sz="1500" b="1" dirty="0"/>
              <a:t>комната для ожидания- </a:t>
            </a:r>
            <a:r>
              <a:rPr lang="ru-RU" altLang="ru-RU" sz="1500" b="1" dirty="0">
                <a:solidFill>
                  <a:srgbClr val="FF0000"/>
                </a:solidFill>
              </a:rPr>
              <a:t>6-8 </a:t>
            </a:r>
            <a:r>
              <a:rPr lang="ru-RU" altLang="ru-RU" sz="1500" b="1" dirty="0" err="1">
                <a:solidFill>
                  <a:srgbClr val="FF0000"/>
                </a:solidFill>
              </a:rPr>
              <a:t>м.кв</a:t>
            </a:r>
            <a:r>
              <a:rPr lang="ru-RU" altLang="ru-RU" sz="1500" b="1" dirty="0"/>
              <a:t>.;</a:t>
            </a:r>
          </a:p>
          <a:p>
            <a:pPr eaLnBrk="1" hangingPunct="1">
              <a:buFontTx/>
              <a:buChar char="-"/>
            </a:pPr>
            <a:r>
              <a:rPr lang="ru-RU" altLang="ru-RU" sz="1500" b="1" dirty="0"/>
              <a:t>приемная – </a:t>
            </a:r>
            <a:r>
              <a:rPr lang="ru-RU" altLang="ru-RU" sz="1500" b="1" dirty="0">
                <a:solidFill>
                  <a:srgbClr val="FF0000"/>
                </a:solidFill>
              </a:rPr>
              <a:t>8-10 </a:t>
            </a:r>
            <a:r>
              <a:rPr lang="ru-RU" altLang="ru-RU" sz="1500" b="1" dirty="0" err="1">
                <a:solidFill>
                  <a:srgbClr val="FF0000"/>
                </a:solidFill>
              </a:rPr>
              <a:t>м.кв</a:t>
            </a:r>
            <a:r>
              <a:rPr lang="ru-RU" altLang="ru-RU" sz="1500" b="1" dirty="0"/>
              <a:t>.;</a:t>
            </a:r>
          </a:p>
          <a:p>
            <a:pPr eaLnBrk="1" hangingPunct="1">
              <a:buFontTx/>
              <a:buChar char="-"/>
            </a:pPr>
            <a:r>
              <a:rPr lang="ru-RU" altLang="ru-RU" sz="1500" b="1" dirty="0"/>
              <a:t>2 изолятора – </a:t>
            </a:r>
            <a:r>
              <a:rPr lang="ru-RU" altLang="ru-RU" sz="1500" b="1" dirty="0">
                <a:solidFill>
                  <a:srgbClr val="FF0000"/>
                </a:solidFill>
              </a:rPr>
              <a:t>по 8-10 </a:t>
            </a:r>
            <a:r>
              <a:rPr lang="ru-RU" altLang="ru-RU" sz="1500" b="1" dirty="0" err="1">
                <a:solidFill>
                  <a:srgbClr val="FF0000"/>
                </a:solidFill>
              </a:rPr>
              <a:t>м.кв</a:t>
            </a:r>
            <a:r>
              <a:rPr lang="ru-RU" altLang="ru-RU" sz="1500" b="1" dirty="0"/>
              <a:t>.</a:t>
            </a:r>
          </a:p>
          <a:p>
            <a:pPr eaLnBrk="1" hangingPunct="1">
              <a:buFontTx/>
              <a:buChar char="-"/>
            </a:pPr>
            <a:endParaRPr lang="ru-RU" altLang="ru-RU" sz="1400" b="1" dirty="0"/>
          </a:p>
          <a:p>
            <a:pPr eaLnBrk="1" hangingPunct="1">
              <a:buFontTx/>
              <a:buChar char="-"/>
            </a:pPr>
            <a:endParaRPr lang="ru-RU" altLang="ru-RU" sz="14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B79-8801-4A8D-B941-671A9BBCC5B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03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/>
          </p:cNvSpPr>
          <p:nvPr/>
        </p:nvSpPr>
        <p:spPr bwMode="auto">
          <a:xfrm>
            <a:off x="500063" y="767682"/>
            <a:ext cx="8286750" cy="3905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anchor="b">
            <a:normAutofit fontScale="92500" lnSpcReduction="20000"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  <a:ea typeface="+mj-ea"/>
                <a:cs typeface="Arial" pitchFamily="34" charset="0"/>
              </a:rPr>
              <a:t>Инженерное обеспечение </a:t>
            </a:r>
          </a:p>
        </p:txBody>
      </p:sp>
      <p:sp>
        <p:nvSpPr>
          <p:cNvPr id="3" name="Rectangle 5"/>
          <p:cNvSpPr txBox="1">
            <a:spLocks/>
          </p:cNvSpPr>
          <p:nvPr/>
        </p:nvSpPr>
        <p:spPr bwMode="auto">
          <a:xfrm>
            <a:off x="500063" y="1214438"/>
            <a:ext cx="4643437" cy="5429250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lIns="182880" tIns="91440"/>
          <a:lstStyle/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400" b="1" dirty="0">
                <a:solidFill>
                  <a:srgbClr val="0000FF"/>
                </a:solidFill>
                <a:latin typeface="+mn-lt"/>
              </a:rPr>
              <a:t>       </a:t>
            </a:r>
            <a:r>
              <a:rPr lang="ru-RU" sz="15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силами ГО и придаваемыми подразделениями инженерных и войск РХБЗ, привлекаемых для инженерного обеспечения </a:t>
            </a:r>
            <a:r>
              <a:rPr lang="ru-RU" sz="15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эвакомероприятий</a:t>
            </a:r>
            <a:r>
              <a:rPr lang="ru-RU" sz="15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5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задачи инженерного  оборудования: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 СЭП  (вместимость до 1000 чел.) , освещение, места разбора воды и 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пунктов посадки и высадки эвакуируемого населения(погрузочные площадки для размещения ТС, устройство временных причалов на реках);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 районов размещения (оборудование общественных зданий и сооружений для размещения эвакуированных, временных торговых точек, МП, полевых хлебопекарен, бань и других объектов);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 подготовка и содержание маршрутов эвакуации (оборудование объездов, переправ, очистка дорог от снега).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972" name="Picture 5" descr="р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214438"/>
            <a:ext cx="3643313" cy="27146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7" descr="D:\Южная Осетия\IMG_02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3"/>
          <a:stretch>
            <a:fillRect/>
          </a:stretch>
        </p:blipFill>
        <p:spPr bwMode="auto">
          <a:xfrm>
            <a:off x="5143500" y="3985269"/>
            <a:ext cx="3648827" cy="265841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23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 bwMode="auto">
          <a:xfrm>
            <a:off x="457200" y="714375"/>
            <a:ext cx="8229600" cy="45402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FF0000"/>
                </a:solidFill>
                <a:latin typeface="Arial" charset="0"/>
                <a:ea typeface="+mj-ea"/>
                <a:cs typeface="Arial" pitchFamily="34" charset="0"/>
              </a:rPr>
              <a:t>Охрана общественного порядка </a:t>
            </a:r>
          </a:p>
        </p:txBody>
      </p:sp>
      <p:sp>
        <p:nvSpPr>
          <p:cNvPr id="5" name="Rectangle 5"/>
          <p:cNvSpPr txBox="1">
            <a:spLocks/>
          </p:cNvSpPr>
          <p:nvPr/>
        </p:nvSpPr>
        <p:spPr bwMode="auto">
          <a:xfrm>
            <a:off x="500063" y="1357313"/>
            <a:ext cx="8143875" cy="5072062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     </a:t>
            </a:r>
            <a:r>
              <a:rPr lang="ru-RU" sz="1600" b="1" dirty="0">
                <a:solidFill>
                  <a:srgbClr val="0000FF"/>
                </a:solidFill>
                <a:latin typeface="+mn-lt"/>
              </a:rPr>
              <a:t>Возлагается на органы внутренних дел, закрепленные за соответствующей территорией, и на  формирования аварийно-спасательных служб  ГО. </a:t>
            </a: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000066"/>
                </a:solidFill>
                <a:latin typeface="+mn-lt"/>
              </a:rPr>
              <a:t>         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Они призваны: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rgbClr val="000066"/>
                </a:solidFill>
                <a:latin typeface="+mn-lt"/>
              </a:rPr>
              <a:t>    -  </a:t>
            </a:r>
            <a:r>
              <a:rPr lang="ru-RU" sz="1600" b="1" dirty="0">
                <a:latin typeface="+mn-lt"/>
              </a:rPr>
              <a:t>выполнять  задачи по охране общественного порядка и  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    обеспечению  безопасности в период эвакомероприятий: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-  соблюдать установленную очередность перевозок и режим 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    допуска в категорированные города;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-   регулирование дорожного движения на внутригородских и   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   загородных маршрутах эвакуации;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-  сопровождать автоколонны с эвакуированным населением;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-  осуществлять охрану предприятий (организаций); 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-  осуществлять регистрацию и ведение адресно-справочной 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   работы;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-  учавствовать в борьбе с преступностью и  с диверсионно -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   разведывательными и террористическими формированиями </a:t>
            </a:r>
          </a:p>
          <a:p>
            <a:pPr algn="just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latin typeface="+mn-lt"/>
              </a:rPr>
              <a:t>      вероятного противника и др.</a:t>
            </a:r>
          </a:p>
          <a:p>
            <a: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1600" b="1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B79-8801-4A8D-B941-671A9BBCC5B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19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/>
          </p:cNvSpPr>
          <p:nvPr/>
        </p:nvSpPr>
        <p:spPr bwMode="auto">
          <a:xfrm>
            <a:off x="500063" y="1143000"/>
            <a:ext cx="4643437" cy="5214938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Осуществляется предприятиями жилищно-коммунального хозяйства ОМСУ.</a:t>
            </a: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К нему относятся :</a:t>
            </a:r>
            <a:endParaRPr lang="ru-RU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  организация водоснабжения;</a:t>
            </a: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  работа предприятий         </a:t>
            </a: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коммунальной энергетики </a:t>
            </a: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( энергоснабжение, теплоснабжение);</a:t>
            </a: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  оборудование временных и  стационарных объектов и пунктов быта (  бани, прачечные, санитарно-обмывочные пункты, станции обеззараживания одежды. </a:t>
            </a:r>
          </a:p>
        </p:txBody>
      </p:sp>
      <p:pic>
        <p:nvPicPr>
          <p:cNvPr id="86019" name="Picture 7" descr="D:\Южная Осетия\JE5R1665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t="1587"/>
          <a:stretch>
            <a:fillRect/>
          </a:stretch>
        </p:blipFill>
        <p:spPr bwMode="auto">
          <a:xfrm>
            <a:off x="5214938" y="1143000"/>
            <a:ext cx="3429000" cy="25717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Grp="1"/>
          </p:cNvSpPr>
          <p:nvPr>
            <p:ph idx="1"/>
          </p:nvPr>
        </p:nvSpPr>
        <p:spPr>
          <a:xfrm>
            <a:off x="503238" y="530225"/>
            <a:ext cx="8183562" cy="469900"/>
          </a:xfr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anchor="b">
            <a:normAutofit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Коммунально-бытовое обеспечение 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786188"/>
            <a:ext cx="3429000" cy="257175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B79-8801-4A8D-B941-671A9BBCC5B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68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57188" y="1406525"/>
            <a:ext cx="8426450" cy="1446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      </a:t>
            </a:r>
            <a:r>
              <a:rPr lang="ru-RU" sz="2400" b="1" i="1" dirty="0">
                <a:solidFill>
                  <a:srgbClr val="FF0000"/>
                </a:solidFill>
                <a:latin typeface="Arial" charset="0"/>
              </a:rPr>
              <a:t>Эвакуация населения </a:t>
            </a:r>
            <a:r>
              <a:rPr lang="ru-RU" sz="1600" b="1" i="1" dirty="0" smtClean="0">
                <a:latin typeface="Arial" charset="0"/>
              </a:rPr>
              <a:t>- </a:t>
            </a:r>
            <a:r>
              <a:rPr lang="ru-RU" sz="1600" b="1" i="1" dirty="0">
                <a:latin typeface="Arial" charset="0"/>
              </a:rPr>
              <a:t>это комплекс мероприятий по организованному вывозу (выводу) населения из зон ЧС или вероятной ЧС и его кратковременному размещению в заблаговременно подготовленных по условиям первоочередного жизнеобеспечения безопасных (в не зон действия поражающих факторов источника ЧС ) районах.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357188" y="764704"/>
            <a:ext cx="8429625" cy="461963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ЭВАКУАЦИЯ </a:t>
            </a:r>
            <a:r>
              <a:rPr lang="ru-RU" alt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НАСЕЛЕНИЯ</a:t>
            </a:r>
            <a:endParaRPr lang="ru-RU" altLang="ru-RU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8" y="3929063"/>
            <a:ext cx="5143500" cy="2586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>
                <a:solidFill>
                  <a:srgbClr val="0000FF"/>
                </a:solidFill>
                <a:latin typeface="Arial" charset="0"/>
              </a:rPr>
              <a:t>Виды жизнеобеспечения населения:</a:t>
            </a:r>
            <a:endParaRPr lang="ru-RU" b="1" dirty="0">
              <a:solidFill>
                <a:srgbClr val="0000FF"/>
              </a:solidFill>
              <a:latin typeface="Arial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1600" b="1" dirty="0">
                <a:latin typeface="Arial" charset="0"/>
              </a:rPr>
              <a:t>Информационное.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b="1" dirty="0">
                <a:latin typeface="Arial" charset="0"/>
              </a:rPr>
              <a:t>Медицинское.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b="1" dirty="0">
                <a:latin typeface="Arial" charset="0"/>
              </a:rPr>
              <a:t>Водой.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b="1" dirty="0">
                <a:latin typeface="Arial" charset="0"/>
              </a:rPr>
              <a:t>Питанием.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b="1" dirty="0">
                <a:latin typeface="Arial" charset="0"/>
              </a:rPr>
              <a:t>Предметами первой необходимости.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b="1" dirty="0">
                <a:latin typeface="Arial" charset="0"/>
              </a:rPr>
              <a:t>Жильем.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b="1" dirty="0">
                <a:latin typeface="Arial" charset="0"/>
              </a:rPr>
              <a:t>Коммунально-бытовыми услугами.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1600" b="1" dirty="0">
                <a:latin typeface="Arial" charset="0"/>
              </a:rPr>
              <a:t>Транспортное.</a:t>
            </a:r>
          </a:p>
          <a:p>
            <a:pPr>
              <a:buFont typeface="Wingdings" pitchFamily="2" charset="2"/>
              <a:buChar char="v"/>
              <a:defRPr/>
            </a:pPr>
            <a:endParaRPr lang="ru-RU" sz="1600" b="1" dirty="0">
              <a:latin typeface="Arial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938954"/>
            <a:ext cx="3143250" cy="253133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88" y="2928938"/>
            <a:ext cx="8429625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/>
                </a:solidFill>
                <a:latin typeface="Arial" charset="0"/>
              </a:rPr>
              <a:t> Жизнеобеспечение населения (ЖОН)</a:t>
            </a:r>
            <a:r>
              <a:rPr lang="ru-RU" b="1" dirty="0">
                <a:latin typeface="Arial" charset="0"/>
              </a:rPr>
              <a:t>  - это совокупность мероприятий, направленных на создание условий для сохранения и поддержания здоровья людей в зоне чрезвычайной ситуации.</a:t>
            </a:r>
            <a:endParaRPr lang="ru-RU" dirty="0"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36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1285875"/>
            <a:ext cx="8183562" cy="4749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Rectangle 4"/>
          <p:cNvSpPr txBox="1">
            <a:spLocks noGrp="1"/>
          </p:cNvSpPr>
          <p:nvPr>
            <p:ph idx="1"/>
          </p:nvPr>
        </p:nvSpPr>
        <p:spPr>
          <a:xfrm>
            <a:off x="500063" y="601663"/>
            <a:ext cx="8248650" cy="469900"/>
          </a:xfr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anchor="b">
            <a:normAutofit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Коммунально-бытовое обеспечение </a:t>
            </a:r>
          </a:p>
        </p:txBody>
      </p:sp>
      <p:graphicFrame>
        <p:nvGraphicFramePr>
          <p:cNvPr id="5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509433"/>
              </p:ext>
            </p:extLst>
          </p:nvPr>
        </p:nvGraphicFramePr>
        <p:xfrm>
          <a:off x="500063" y="1479277"/>
          <a:ext cx="8248649" cy="4759598"/>
        </p:xfrm>
        <a:graphic>
          <a:graphicData uri="http://schemas.openxmlformats.org/drawingml/2006/table">
            <a:tbl>
              <a:tblPr/>
              <a:tblGrid>
                <a:gridCol w="543545"/>
                <a:gridCol w="5428966"/>
                <a:gridCol w="1351261"/>
                <a:gridCol w="924877"/>
              </a:tblGrid>
              <a:tr h="5679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№№ ПП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водопотребления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Единицы измерения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Коли-чество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562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Питье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л\чел.\сут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2,5\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90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Приготовление пищи, умывание, в том числе: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приготовление пищи и мытье кухонной посуды;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мытье индивидуальной посуды;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мытье лица и рук.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л\чел.\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л\чел.\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л\чел.\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л\чел.\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1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Удовлетворение санитарно-гигиенических потребностей человека и обеспечение санитарно-гигиенического состояния помещений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л\чел.\сут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Выпечка хлеба и хлебопродуктов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л\кг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Прачечные, химчистки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л/кг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93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медицинских учреждений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л\чел.\сут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Полная санобработка людей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л\чел.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7091" name="Rectangle 55"/>
          <p:cNvSpPr>
            <a:spLocks noChangeArrowheads="1"/>
          </p:cNvSpPr>
          <p:nvPr/>
        </p:nvSpPr>
        <p:spPr bwMode="auto">
          <a:xfrm>
            <a:off x="500063" y="1071563"/>
            <a:ext cx="8248650" cy="40005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CC"/>
                </a:solidFill>
              </a:rPr>
              <a:t>Нормы обеспечения населения водой</a:t>
            </a:r>
            <a:endParaRPr lang="ru-RU" altLang="ru-RU" sz="2000" dirty="0">
              <a:solidFill>
                <a:srgbClr val="0000CC"/>
              </a:solidFill>
            </a:endParaRPr>
          </a:p>
        </p:txBody>
      </p:sp>
      <p:sp>
        <p:nvSpPr>
          <p:cNvPr id="87092" name="Rectangle 109"/>
          <p:cNvSpPr>
            <a:spLocks noChangeArrowheads="1"/>
          </p:cNvSpPr>
          <p:nvPr/>
        </p:nvSpPr>
        <p:spPr bwMode="auto">
          <a:xfrm>
            <a:off x="395288" y="6238875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00CC"/>
                </a:solidFill>
              </a:rPr>
              <a:t>       </a:t>
            </a:r>
            <a:r>
              <a:rPr lang="ru-RU" altLang="ru-RU" sz="1600" b="1" dirty="0">
                <a:solidFill>
                  <a:srgbClr val="0000CC"/>
                </a:solidFill>
              </a:rPr>
              <a:t>Числитель- норма для взрослого человека, знаменатель- для детей</a:t>
            </a:r>
            <a:endParaRPr lang="ru-RU" altLang="ru-RU" sz="1600" dirty="0">
              <a:solidFill>
                <a:srgbClr val="0000CC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B79-8801-4A8D-B941-671A9BBCC5B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73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438605" y="836711"/>
            <a:ext cx="8381347" cy="1857921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txBody>
          <a:bodyPr anchor="b">
            <a:normAutofit fontScale="97500"/>
          </a:bodyPr>
          <a:lstStyle/>
          <a:p>
            <a:pPr algn="just" eaLnBrk="0" hangingPunct="0"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Весь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жилой фонд и фонд зданий общественного и административного назначения, независимо от форм собственности и ведомственной принадлежности, с момента объявления эвакуации, передается в распоряжение руководителя гражданской обороны субъекта Российской Федерации.</a:t>
            </a:r>
          </a:p>
          <a:p>
            <a:pPr eaLnBrk="0" hangingPunct="0">
              <a:defRPr/>
            </a:pPr>
            <a:endParaRPr lang="ru-RU" sz="16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 bwMode="auto">
          <a:xfrm>
            <a:off x="438605" y="2708920"/>
            <a:ext cx="4706284" cy="4022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algn="ctr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 </a:t>
            </a:r>
            <a:endParaRPr lang="ru-RU" sz="1600" b="1" dirty="0" smtClean="0">
              <a:solidFill>
                <a:srgbClr val="002060"/>
              </a:solidFill>
              <a:latin typeface="+mn-lt"/>
            </a:endParaRPr>
          </a:p>
          <a:p>
            <a:pPr marL="265113" indent="-265113" algn="ctr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Население, эвакуируемое в безопасные районы , размещается в жилых, общественных и административных зданиях не зависимо от форм собственности и ведомственной принадлежности в соответствии с законодательством Российской  Федерации.</a:t>
            </a:r>
          </a:p>
          <a:p>
            <a:pPr algn="ctr">
              <a:defRPr/>
            </a:pPr>
            <a:r>
              <a:rPr lang="ru-RU" sz="2000" dirty="0"/>
              <a:t> </a:t>
            </a:r>
          </a:p>
          <a:p>
            <a:pPr marL="265113" indent="-265113" algn="ctr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1600" b="1" dirty="0">
              <a:solidFill>
                <a:srgbClr val="002060"/>
              </a:solidFill>
              <a:latin typeface="+mn-lt"/>
            </a:endParaRP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ru-RU" dirty="0">
              <a:latin typeface="+mn-lt"/>
            </a:endParaRPr>
          </a:p>
        </p:txBody>
      </p:sp>
      <p:pic>
        <p:nvPicPr>
          <p:cNvPr id="93188" name="Picture 5" descr="D:\владикавказ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89" y="2708920"/>
            <a:ext cx="3675063" cy="4022725"/>
          </a:xfrm>
          <a:prstGeom prst="rect">
            <a:avLst/>
          </a:prstGeom>
          <a:noFill/>
          <a:ln w="190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98B79-8801-4A8D-B941-671A9BBCC5B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43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 стрелкой 53"/>
          <p:cNvCxnSpPr>
            <a:stCxn id="10" idx="2"/>
            <a:endCxn id="45" idx="0"/>
          </p:cNvCxnSpPr>
          <p:nvPr/>
        </p:nvCxnSpPr>
        <p:spPr>
          <a:xfrm>
            <a:off x="4452017" y="1626840"/>
            <a:ext cx="2058204" cy="3775367"/>
          </a:xfrm>
          <a:prstGeom prst="straightConnector1">
            <a:avLst/>
          </a:prstGeom>
          <a:ln w="57150">
            <a:solidFill>
              <a:srgbClr val="F7483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55486" y="906115"/>
            <a:ext cx="7993062" cy="720725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cs typeface="Aharoni" pitchFamily="2" charset="-79"/>
              </a:rPr>
              <a:t>КЛАССИФИКАЦИЯ ВИДОВ ЭВАКУАЦИИ </a:t>
            </a:r>
            <a:r>
              <a:rPr lang="ru-RU" sz="2000" b="1" dirty="0" smtClean="0">
                <a:solidFill>
                  <a:srgbClr val="FF0000"/>
                </a:solidFill>
                <a:cs typeface="Aharoni" pitchFamily="2" charset="-79"/>
              </a:rPr>
              <a:t>НАСЕЛЕНИЯ</a:t>
            </a:r>
            <a:endParaRPr lang="ru-RU" sz="20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486" y="2386250"/>
            <a:ext cx="2808288" cy="86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УПРЕЖДАЮЩАЯ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56161" y="2360871"/>
            <a:ext cx="2808288" cy="86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ЭКСТРЕННАЯ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3586929"/>
            <a:ext cx="2665413" cy="8651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МЕСТНАЯ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75366" y="5402207"/>
            <a:ext cx="2952750" cy="86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b="1" dirty="0"/>
              <a:t>РЕГИОНАЛЬНАЯ</a:t>
            </a:r>
          </a:p>
        </p:txBody>
      </p:sp>
      <p:cxnSp>
        <p:nvCxnSpPr>
          <p:cNvPr id="21" name="Прямая со стрелкой 20"/>
          <p:cNvCxnSpPr>
            <a:stCxn id="10" idx="2"/>
            <a:endCxn id="11" idx="0"/>
          </p:cNvCxnSpPr>
          <p:nvPr/>
        </p:nvCxnSpPr>
        <p:spPr>
          <a:xfrm flipH="1">
            <a:off x="1859630" y="1626840"/>
            <a:ext cx="2592387" cy="759410"/>
          </a:xfrm>
          <a:prstGeom prst="straightConnector1">
            <a:avLst/>
          </a:prstGeom>
          <a:ln w="57150">
            <a:solidFill>
              <a:srgbClr val="E812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0" idx="2"/>
            <a:endCxn id="13" idx="0"/>
          </p:cNvCxnSpPr>
          <p:nvPr/>
        </p:nvCxnSpPr>
        <p:spPr>
          <a:xfrm>
            <a:off x="4452017" y="1626840"/>
            <a:ext cx="2808288" cy="734031"/>
          </a:xfrm>
          <a:prstGeom prst="straightConnector1">
            <a:avLst/>
          </a:prstGeom>
          <a:ln w="57150">
            <a:solidFill>
              <a:srgbClr val="E812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0" idx="2"/>
            <a:endCxn id="17" idx="3"/>
          </p:cNvCxnSpPr>
          <p:nvPr/>
        </p:nvCxnSpPr>
        <p:spPr>
          <a:xfrm flipH="1">
            <a:off x="2987799" y="1626840"/>
            <a:ext cx="1464218" cy="2502182"/>
          </a:xfrm>
          <a:prstGeom prst="straightConnector1">
            <a:avLst/>
          </a:prstGeom>
          <a:ln w="57150">
            <a:solidFill>
              <a:srgbClr val="E812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" idx="2"/>
            <a:endCxn id="18" idx="1"/>
          </p:cNvCxnSpPr>
          <p:nvPr/>
        </p:nvCxnSpPr>
        <p:spPr>
          <a:xfrm>
            <a:off x="4452017" y="1626840"/>
            <a:ext cx="1776167" cy="2392683"/>
          </a:xfrm>
          <a:prstGeom prst="straightConnector1">
            <a:avLst/>
          </a:prstGeom>
          <a:ln w="57150">
            <a:solidFill>
              <a:srgbClr val="E812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0" idx="2"/>
            <a:endCxn id="19" idx="0"/>
          </p:cNvCxnSpPr>
          <p:nvPr/>
        </p:nvCxnSpPr>
        <p:spPr>
          <a:xfrm flipH="1">
            <a:off x="3251741" y="1626840"/>
            <a:ext cx="1200276" cy="3775367"/>
          </a:xfrm>
          <a:prstGeom prst="straightConnector1">
            <a:avLst/>
          </a:prstGeom>
          <a:ln w="57150">
            <a:solidFill>
              <a:srgbClr val="E8121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4992058" y="5402207"/>
            <a:ext cx="3036326" cy="86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ОБЩАЯ</a:t>
            </a: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-828675" y="-3159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5" idx="0"/>
            <a:endCxn id="45" idx="0"/>
          </p:cNvCxnSpPr>
          <p:nvPr/>
        </p:nvCxnSpPr>
        <p:spPr>
          <a:xfrm>
            <a:off x="6510221" y="5402207"/>
            <a:ext cx="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79512" y="3696428"/>
            <a:ext cx="2808287" cy="8651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b="1" dirty="0"/>
              <a:t>ЛОКАЛЬНАЯ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53194-DE2D-487B-84E9-F2C20F8AD19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7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764704"/>
            <a:ext cx="9144000" cy="4000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FF3300"/>
                </a:solidFill>
                <a:cs typeface="Arial" panose="020B0604020202020204" pitchFamily="34" charset="0"/>
              </a:rPr>
              <a:t>ЭВАКУАЦИЯ В ЗАВИСИМОСТИ ОТ ВРЕМЕНИ И СРОКОВ ПРОВЕДЕНИЯ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3850" y="3933825"/>
            <a:ext cx="2663825" cy="8620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66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cs typeface="Arial" pitchFamily="34" charset="0"/>
              </a:rPr>
              <a:t>Экстренная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cs typeface="Arial" pitchFamily="34" charset="0"/>
              </a:rPr>
              <a:t>(Безотлагательная)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" y="1340421"/>
            <a:ext cx="2663825" cy="708025"/>
          </a:xfrm>
          <a:prstGeom prst="rect">
            <a:avLst/>
          </a:prstGeom>
          <a:solidFill>
            <a:srgbClr val="99FFCC"/>
          </a:solidFill>
          <a:ln w="38100">
            <a:solidFill>
              <a:srgbClr val="0066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Упреждающая (Заблаговременная)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27664" y="1340421"/>
            <a:ext cx="5688012" cy="2160587"/>
          </a:xfrm>
          <a:prstGeom prst="rect">
            <a:avLst/>
          </a:prstGeom>
          <a:solidFill>
            <a:srgbClr val="99FFCC"/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1600" b="1" dirty="0">
                <a:latin typeface="Arial" charset="0"/>
              </a:rPr>
              <a:t>   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     Проводится при получении достоверных данных 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о высокой вероятности возникновения запроектной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аварии на ПОО или стихийного бедствия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с катастрофическими последствиями.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    Основанием для проведения является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краткосрочный прогноз возникновения аварии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или стихийного бедствия на период от нескольких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десятков минут до нескольких суток.</a:t>
            </a:r>
          </a:p>
          <a:p>
            <a:pPr algn="ctr">
              <a:defRPr/>
            </a:pPr>
            <a:endParaRPr lang="ru-RU" sz="1600" b="1" u="sng" dirty="0">
              <a:latin typeface="Arial" charset="0"/>
            </a:endParaRPr>
          </a:p>
          <a:p>
            <a:pPr algn="ctr">
              <a:defRPr/>
            </a:pPr>
            <a:endParaRPr lang="ru-RU" sz="1600" b="1" dirty="0"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143251" y="3501008"/>
            <a:ext cx="5672425" cy="32400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 b="1" dirty="0">
              <a:latin typeface="Arial" charset="0"/>
            </a:endParaRPr>
          </a:p>
          <a:p>
            <a:pPr>
              <a:defRPr/>
            </a:pPr>
            <a:r>
              <a:rPr lang="ru-RU" b="1" dirty="0">
                <a:latin typeface="Arial" charset="0"/>
              </a:rPr>
              <a:t>      </a:t>
            </a:r>
            <a:r>
              <a:rPr lang="ru-RU" sz="1600" b="1" dirty="0">
                <a:latin typeface="Arial" charset="0"/>
              </a:rPr>
              <a:t>Проводится при  непосредственной угрозе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или в случае возникновения ЧС.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     Также может проводиться в случае нарушения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нормального жизнеобеспечения населения,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при котором возникает угроза жизни и здоровью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 людей.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    Критерием для принятия решения на проведение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эвакуации является превышение времени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 восстановления систем, обеспечивающих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удовлетворение жизненно важных потребностей 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человека, над временем, которое он может прожить</a:t>
            </a:r>
          </a:p>
          <a:p>
            <a:pPr>
              <a:defRPr/>
            </a:pPr>
            <a:r>
              <a:rPr lang="ru-RU" sz="1600" b="1" dirty="0">
                <a:latin typeface="Arial" charset="0"/>
              </a:rPr>
              <a:t> без удовлетворения этих потребностей. </a:t>
            </a:r>
          </a:p>
          <a:p>
            <a:pPr>
              <a:defRPr/>
            </a:pPr>
            <a:endParaRPr lang="ru-RU" sz="1600" b="1" dirty="0">
              <a:latin typeface="Arial" charset="0"/>
            </a:endParaRPr>
          </a:p>
          <a:p>
            <a:pPr>
              <a:defRPr/>
            </a:pPr>
            <a:endParaRPr lang="ru-RU" sz="1600" b="1" dirty="0">
              <a:latin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80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75094" y="893018"/>
            <a:ext cx="8353425" cy="584200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000" b="1">
                <a:solidFill>
                  <a:srgbClr val="FF3300"/>
                </a:solidFill>
                <a:cs typeface="Arial" panose="020B0604020202020204" pitchFamily="34" charset="0"/>
              </a:rPr>
              <a:t>ЭВАКУАЦИЯ В ЗАВИСИМОСТИ ОТ УДАЛЕННОСТИ И ЧИСЛЕННОСТИ ВЫВОДИМОГО НАСЕЛЕНИЯ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5095" y="1551624"/>
            <a:ext cx="8353425" cy="2016125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50000">
                <a:srgbClr val="FFFFFF"/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u="sng" dirty="0">
                <a:solidFill>
                  <a:srgbClr val="1B06BA"/>
                </a:solidFill>
                <a:cs typeface="Arial" panose="020B0604020202020204" pitchFamily="34" charset="0"/>
              </a:rPr>
              <a:t>Локальная</a:t>
            </a:r>
            <a:r>
              <a:rPr lang="ru-RU" altLang="ru-RU" sz="2000" b="1" dirty="0">
                <a:solidFill>
                  <a:srgbClr val="1B06BA"/>
                </a:solidFill>
                <a:cs typeface="Arial" panose="020B0604020202020204" pitchFamily="34" charset="0"/>
              </a:rPr>
              <a:t> </a:t>
            </a:r>
            <a:r>
              <a:rPr lang="ru-RU" altLang="ru-RU" sz="1600" b="1" dirty="0">
                <a:cs typeface="Arial" panose="020B0604020202020204" pitchFamily="34" charset="0"/>
              </a:rPr>
              <a:t>: ПРОВОДИТСЯ  В ТОМ, СЛУЧАЕ ЕСЛИ ЗОНА  ВОЗМОЖНОГО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cs typeface="Arial" panose="020B0604020202020204" pitchFamily="34" charset="0"/>
              </a:rPr>
              <a:t>ВОЗДЕЙСТВИЯ  ПОРАЖАЮЩИХ  ФАКТОРОВ  ОГРАНИЧЕНА  ПРЕДЕЛАМИ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cs typeface="Arial" panose="020B0604020202020204" pitchFamily="34" charset="0"/>
              </a:rPr>
              <a:t> ОТДЕЛЬНЫХ  ГОРОДСКИХ  МИКРОРАЙОНОВ  ИЛИ  СЕЛЬСКИХ  НАСЕЛЕННЫХ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cs typeface="Arial" panose="020B0604020202020204" pitchFamily="34" charset="0"/>
              </a:rPr>
              <a:t> ПУНКТОВ ,  ПРИ  ЭТОМ  ЧИСЛЕННОСТЬ  ЭВАКОНАСЕЛЕНИЯ  СОСТАВЛЯЕТ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cs typeface="Arial" panose="020B0604020202020204" pitchFamily="34" charset="0"/>
              </a:rPr>
              <a:t>ОТ  НЕСКОЛЬКИХ   ДЕСЯТКОВ  ЧЕЛОВЕК.  </a:t>
            </a:r>
            <a:endParaRPr lang="ru-RU" altLang="ru-RU" sz="1600" dirty="0">
              <a:cs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5287" y="3642155"/>
            <a:ext cx="8353425" cy="1944687"/>
          </a:xfrm>
          <a:prstGeom prst="rect">
            <a:avLst/>
          </a:prstGeom>
          <a:gradFill rotWithShape="0">
            <a:gsLst>
              <a:gs pos="0">
                <a:srgbClr val="99FF99"/>
              </a:gs>
              <a:gs pos="50000">
                <a:srgbClr val="FFFFFF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u="sng" dirty="0">
                <a:solidFill>
                  <a:srgbClr val="C00000"/>
                </a:solidFill>
                <a:cs typeface="Arial" panose="020B0604020202020204" pitchFamily="34" charset="0"/>
              </a:rPr>
              <a:t>Местная</a:t>
            </a:r>
            <a:r>
              <a:rPr lang="ru-RU" altLang="ru-RU" sz="2000" u="sng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r>
              <a:rPr lang="ru-RU" altLang="ru-RU" sz="2000" dirty="0">
                <a:solidFill>
                  <a:srgbClr val="C00000"/>
                </a:solidFill>
                <a:cs typeface="Arial" panose="020B0604020202020204" pitchFamily="34" charset="0"/>
              </a:rPr>
              <a:t>  </a:t>
            </a:r>
            <a:r>
              <a:rPr lang="ru-RU" altLang="ru-RU" sz="1600" b="1" dirty="0">
                <a:cs typeface="Arial" panose="020B0604020202020204" pitchFamily="34" charset="0"/>
              </a:rPr>
              <a:t>ПРОВОДИТСЯ   В  ТОМ  СЛУЧАЕ,  ЕСЛИ  В  ЗОНУ   ОПАСТНОСТИ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cs typeface="Arial" panose="020B0604020202020204" pitchFamily="34" charset="0"/>
              </a:rPr>
              <a:t> ПОПАДАЮТ СРЕДНИЕ  ГОРОДА,  ОТДЕЛЬНЫЕ  РАЙОНЫ  КРУПНЫХ    И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cs typeface="Arial" panose="020B0604020202020204" pitchFamily="34" charset="0"/>
              </a:rPr>
              <a:t>КРУПНЕЙШИХ     ГОРОДОВ,  СЕЛЬСКИЕ  РАЙОНЫ. ПРИ  ЭТОМ  ЧИСЛЕННОСТЬ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cs typeface="Arial" panose="020B0604020202020204" pitchFamily="34" charset="0"/>
              </a:rPr>
              <a:t>ЭВАКОНАСЕЛЕНИЯ  МОЖЕТ СОСТАВИТЬ  ОТ  НЕСКОЛЬКИХ  ТЫСЯЧ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cs typeface="Arial" panose="020B0604020202020204" pitchFamily="34" charset="0"/>
              </a:rPr>
              <a:t> ДО  СОТЕН  ТЫСЯЧ  ЧЕЛОВЕК</a:t>
            </a:r>
            <a:r>
              <a:rPr lang="ru-RU" altLang="ru-RU" sz="16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5661248"/>
            <a:ext cx="8353425" cy="936625"/>
          </a:xfrm>
          <a:prstGeom prst="rect">
            <a:avLst/>
          </a:prstGeom>
          <a:gradFill rotWithShape="0">
            <a:gsLst>
              <a:gs pos="0">
                <a:srgbClr val="A9A944"/>
              </a:gs>
              <a:gs pos="50000">
                <a:srgbClr val="FFFF66"/>
              </a:gs>
              <a:gs pos="100000">
                <a:srgbClr val="A9A944"/>
              </a:gs>
            </a:gsLst>
            <a:lin ang="5400000" scaled="1"/>
          </a:gra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 marL="1520825" indent="-15208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altLang="ru-RU" sz="2000" b="1" u="sng" dirty="0">
                <a:solidFill>
                  <a:srgbClr val="FF0000"/>
                </a:solidFill>
                <a:cs typeface="Arial" panose="020B0604020202020204" pitchFamily="34" charset="0"/>
              </a:rPr>
              <a:t>Региональная:</a:t>
            </a:r>
            <a:r>
              <a:rPr lang="ru-RU" altLang="ru-RU" b="1" dirty="0">
                <a:cs typeface="Arial" panose="020B0604020202020204" pitchFamily="34" charset="0"/>
              </a:rPr>
              <a:t> зона ЧС – территория одного или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altLang="ru-RU" b="1" dirty="0">
                <a:cs typeface="Arial" panose="020B0604020202020204" pitchFamily="34" charset="0"/>
              </a:rPr>
              <a:t> нескольких регионов с высокой плотностью населения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56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750" y="1916832"/>
            <a:ext cx="4153367" cy="3736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ru-RU" sz="1600" b="1" dirty="0"/>
          </a:p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Это зона</a:t>
            </a:r>
          </a:p>
          <a:p>
            <a:pPr algn="ctr">
              <a:lnSpc>
                <a:spcPct val="80000"/>
              </a:lnSpc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возможных сильных разрушений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80000"/>
              </a:lnSpc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возможного радиоактивного заражения, химического и биологического загрязнения, возможного катастрофического затопления при разрушении гидротехнических сооружений в пределах 4-х часового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добегания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волны прорыва</a:t>
            </a:r>
          </a:p>
        </p:txBody>
      </p:sp>
      <p:sp>
        <p:nvSpPr>
          <p:cNvPr id="36868" name="Text Box 11"/>
          <p:cNvSpPr txBox="1">
            <a:spLocks noChangeArrowheads="1"/>
          </p:cNvSpPr>
          <p:nvPr/>
        </p:nvSpPr>
        <p:spPr bwMode="auto">
          <a:xfrm>
            <a:off x="285750" y="5877272"/>
            <a:ext cx="8572500" cy="682625"/>
          </a:xfrm>
          <a:prstGeom prst="rect">
            <a:avLst/>
          </a:prstGeom>
          <a:solidFill>
            <a:srgbClr val="66CCFF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600" b="1" dirty="0"/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организаций, продолжающих  работу в зонах возможных опасностей , подлежат рассредоточению.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63241" y="921880"/>
            <a:ext cx="8496300" cy="617997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ВОЗМОЖНЫХ ОПАСНОСТЕЙ</a:t>
            </a:r>
          </a:p>
        </p:txBody>
      </p:sp>
      <p:pic>
        <p:nvPicPr>
          <p:cNvPr id="36870" name="Рисунок 16" descr="https://im1-tub-ru.yandex.net/i?id=bf859ea459037e4bf291dcfa1d8fef91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894206"/>
            <a:ext cx="4176712" cy="373640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78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357188" y="1569589"/>
            <a:ext cx="5286375" cy="2678112"/>
          </a:xfrm>
          <a:prstGeom prst="rect">
            <a:avLst/>
          </a:prstGeom>
          <a:solidFill>
            <a:srgbClr val="99FFCC"/>
          </a:solidFill>
          <a:ln w="38100" cap="sq">
            <a:solidFill>
              <a:srgbClr val="C00000"/>
            </a:solidFill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</a:t>
            </a:r>
            <a: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Общая эвакуация в военное время– </a:t>
            </a:r>
            <a:r>
              <a:rPr lang="ru-RU" altLang="ru-RU" b="1" dirty="0"/>
              <a:t>проводится в отношении всех категорий населения, </a:t>
            </a:r>
            <a:r>
              <a:rPr lang="ru-RU" altLang="ru-RU" b="1" u="sng" dirty="0">
                <a:solidFill>
                  <a:srgbClr val="0000FF"/>
                </a:solidFill>
              </a:rPr>
              <a:t>за исключением</a:t>
            </a:r>
            <a:r>
              <a:rPr lang="ru-RU" altLang="ru-RU" b="1" dirty="0">
                <a:solidFill>
                  <a:srgbClr val="0000FF"/>
                </a:solidFill>
              </a:rPr>
              <a:t>:</a:t>
            </a:r>
          </a:p>
          <a:p>
            <a:pPr algn="just"/>
            <a:endParaRPr lang="ru-RU" altLang="ru-RU" b="1" dirty="0"/>
          </a:p>
          <a:p>
            <a:pPr algn="just">
              <a:buClr>
                <a:srgbClr val="00CC00"/>
              </a:buClr>
              <a:buFont typeface="Wingdings" panose="05000000000000000000" pitchFamily="2" charset="2"/>
              <a:buChar char="§"/>
            </a:pPr>
            <a:r>
              <a:rPr lang="ru-RU" altLang="ru-RU" b="1" dirty="0"/>
              <a:t> нетранспортабельных больных,   обслуживающего их персонала; </a:t>
            </a:r>
          </a:p>
          <a:p>
            <a:pPr algn="just">
              <a:buClr>
                <a:srgbClr val="00CC00"/>
              </a:buClr>
              <a:buFont typeface="Wingdings" panose="05000000000000000000" pitchFamily="2" charset="2"/>
              <a:buNone/>
            </a:pPr>
            <a:endParaRPr lang="ru-RU" altLang="ru-RU" b="1" dirty="0"/>
          </a:p>
          <a:p>
            <a:pPr algn="just">
              <a:buClr>
                <a:srgbClr val="00CC00"/>
              </a:buClr>
              <a:buFont typeface="Wingdings" panose="05000000000000000000" pitchFamily="2" charset="2"/>
              <a:buChar char="§"/>
            </a:pPr>
            <a:r>
              <a:rPr lang="ru-RU" altLang="ru-RU" b="1" dirty="0"/>
              <a:t> граждан, подлежащих призыву на военную службу по мобилизации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48187" y="4349228"/>
            <a:ext cx="4214813" cy="2246313"/>
          </a:xfrm>
          <a:prstGeom prst="rect">
            <a:avLst/>
          </a:prstGeom>
          <a:solidFill>
            <a:srgbClr val="99FFCC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9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8000"/>
                </a:solidFill>
                <a:latin typeface="Arial Black" pitchFamily="34" charset="0"/>
              </a:rPr>
              <a:t>   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Общая  эвакуация при ЧС природного и техногенного характера</a:t>
            </a:r>
            <a:r>
              <a:rPr lang="ru-RU" dirty="0">
                <a:latin typeface="Times New Roman" pitchFamily="18" charset="0"/>
              </a:rPr>
              <a:t> 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 вывод из зоны ЧС всего населения</a:t>
            </a:r>
          </a:p>
          <a:p>
            <a:pPr>
              <a:spcBef>
                <a:spcPts val="0"/>
              </a:spcBef>
              <a:defRPr/>
            </a:pP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sz="24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>
              <a:spcBef>
                <a:spcPts val="0"/>
              </a:spcBef>
              <a:defRPr/>
            </a:pPr>
            <a:endParaRPr lang="ru-RU" sz="900" b="1" dirty="0">
              <a:latin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188" y="887274"/>
            <a:ext cx="8429625" cy="600164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9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ОБЩАЯ  </a:t>
            </a:r>
            <a:r>
              <a:rPr lang="ru-RU" sz="2400" b="1" dirty="0" smtClean="0">
                <a:solidFill>
                  <a:srgbClr val="FF0000"/>
                </a:solidFill>
                <a:latin typeface="Arial" charset="0"/>
                <a:cs typeface="Arial" pitchFamily="34" charset="0"/>
              </a:rPr>
              <a:t>ЭВАКУАЦИЯ</a:t>
            </a:r>
            <a:endParaRPr lang="ru-RU" sz="2400" b="1" dirty="0">
              <a:solidFill>
                <a:srgbClr val="FF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69590"/>
            <a:ext cx="3048000" cy="267075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07" y="4349228"/>
            <a:ext cx="4071937" cy="22145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60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body" idx="4294967295"/>
          </p:nvPr>
        </p:nvSpPr>
        <p:spPr>
          <a:xfrm>
            <a:off x="357188" y="4740275"/>
            <a:ext cx="4500562" cy="1857375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endParaRPr lang="ru-RU" sz="2100" b="1" dirty="0" smtClean="0">
              <a:solidFill>
                <a:srgbClr val="3333CC"/>
              </a:solidFill>
              <a:latin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100" b="1" dirty="0" smtClean="0">
              <a:solidFill>
                <a:srgbClr val="3333CC"/>
              </a:solidFill>
              <a:latin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300" b="1" dirty="0" smtClean="0">
                <a:solidFill>
                  <a:srgbClr val="0000FF"/>
                </a:solidFill>
                <a:latin typeface="Arial" charset="0"/>
              </a:rPr>
              <a:t>в)	 материальные и культурные ценности.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1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endParaRPr lang="ru-RU" sz="2100" b="1" i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ru-RU" sz="2100" b="1" i="1" dirty="0" smtClean="0">
                <a:solidFill>
                  <a:srgbClr val="FF3300"/>
                </a:solidFill>
                <a:latin typeface="Bookman Old Style" pitchFamily="18" charset="0"/>
              </a:rPr>
              <a:t>   </a:t>
            </a:r>
            <a:endParaRPr lang="ru-RU" sz="2100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9155" name="Прямоугольник 4"/>
          <p:cNvSpPr>
            <a:spLocks noChangeArrowheads="1"/>
          </p:cNvSpPr>
          <p:nvPr/>
        </p:nvSpPr>
        <p:spPr bwMode="auto">
          <a:xfrm>
            <a:off x="321469" y="299216"/>
            <a:ext cx="8501062" cy="46037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ЭВАКУАЦИЯ</a:t>
            </a:r>
            <a:endParaRPr lang="ru-RU" alt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9156" name="Прямоугольник 3"/>
          <p:cNvSpPr>
            <a:spLocks noChangeArrowheads="1"/>
          </p:cNvSpPr>
          <p:nvPr/>
        </p:nvSpPr>
        <p:spPr bwMode="auto">
          <a:xfrm>
            <a:off x="357188" y="836613"/>
            <a:ext cx="8429625" cy="369887"/>
          </a:xfrm>
          <a:prstGeom prst="rect">
            <a:avLst/>
          </a:prstGeom>
          <a:solidFill>
            <a:srgbClr val="99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b="1" dirty="0">
                <a:solidFill>
                  <a:srgbClr val="C00000"/>
                </a:solidFill>
              </a:rPr>
              <a:t>ЭВАКУАЦИИ </a:t>
            </a:r>
            <a:r>
              <a:rPr lang="ru-RU" altLang="ru-RU" b="1" dirty="0" smtClean="0">
                <a:solidFill>
                  <a:srgbClr val="C00000"/>
                </a:solidFill>
              </a:rPr>
              <a:t>ПОДЛЕЖАТ</a:t>
            </a:r>
            <a:r>
              <a:rPr lang="ru-RU" altLang="ru-RU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49157" name="Прямоугольник 4"/>
          <p:cNvSpPr>
            <a:spLocks noChangeArrowheads="1"/>
          </p:cNvSpPr>
          <p:nvPr/>
        </p:nvSpPr>
        <p:spPr bwMode="auto">
          <a:xfrm>
            <a:off x="357188" y="1268413"/>
            <a:ext cx="5429250" cy="1754187"/>
          </a:xfrm>
          <a:prstGeom prst="rect">
            <a:avLst/>
          </a:prstGeom>
          <a:solidFill>
            <a:srgbClr val="FED4F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b="1" dirty="0">
                <a:solidFill>
                  <a:srgbClr val="0000FF"/>
                </a:solidFill>
              </a:rPr>
              <a:t>а)</a:t>
            </a:r>
            <a:r>
              <a:rPr lang="en-US" altLang="ru-RU" b="1" dirty="0">
                <a:solidFill>
                  <a:srgbClr val="0000FF"/>
                </a:solidFill>
              </a:rPr>
              <a:t> </a:t>
            </a:r>
            <a:r>
              <a:rPr lang="ru-RU" altLang="ru-RU" b="1" dirty="0">
                <a:solidFill>
                  <a:srgbClr val="0000FF"/>
                </a:solidFill>
              </a:rPr>
              <a:t>работники расположенных в населенных пунктах организаций, переносящих производственную деятельность во время военных конфликтов в безопасные районы, а также неработающие члены семей указанных работников;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804" y="3162373"/>
            <a:ext cx="6429375" cy="14779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endParaRPr lang="ru-RU" b="1" dirty="0">
              <a:solidFill>
                <a:srgbClr val="3333CC"/>
              </a:solidFill>
              <a:latin typeface="Arial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0000FF"/>
                </a:solidFill>
                <a:latin typeface="Arial" charset="0"/>
              </a:rPr>
              <a:t>б)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Arial" charset="0"/>
              </a:rPr>
              <a:t>нетрудоспособное и не занятое в производстве население, в том числе организации, прекращающие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b="1" dirty="0">
                <a:solidFill>
                  <a:srgbClr val="0000FF"/>
                </a:solidFill>
                <a:latin typeface="Arial" charset="0"/>
              </a:rPr>
              <a:t>свою деятельность во время военных  конфликтов ;</a:t>
            </a:r>
          </a:p>
          <a:p>
            <a:pPr>
              <a:buFont typeface="Wingdings 2" pitchFamily="18" charset="2"/>
              <a:buNone/>
              <a:defRPr/>
            </a:pPr>
            <a:endParaRPr lang="ru-RU" b="1" dirty="0">
              <a:solidFill>
                <a:srgbClr val="3333CC"/>
              </a:solidFill>
              <a:latin typeface="Arial" charset="0"/>
            </a:endParaRPr>
          </a:p>
        </p:txBody>
      </p:sp>
      <p:pic>
        <p:nvPicPr>
          <p:cNvPr id="491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131344"/>
            <a:ext cx="1933575" cy="15001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68413"/>
            <a:ext cx="2905125" cy="17319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12" y="4740275"/>
            <a:ext cx="3857625" cy="18573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3850" y="1341438"/>
            <a:ext cx="8429625" cy="5164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sq">
            <a:solidFill>
              <a:srgbClr val="C00000"/>
            </a:solidFill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Частичная эвакуация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 без нарушения действующих графиков работы транспорта.</a:t>
            </a:r>
          </a:p>
          <a:p>
            <a:pPr algn="just" eaLnBrk="0" hangingPunct="0">
              <a:defRPr/>
            </a:pPr>
            <a:endParaRPr lang="ru-RU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 этом эвакуируются нетрудоспособное  и незанятое в производстве население:</a:t>
            </a:r>
          </a:p>
          <a:p>
            <a:pPr algn="just" eaLnBrk="0" hangingPunct="0"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buClr>
                <a:srgbClr val="FF3300"/>
              </a:buClr>
              <a:buFont typeface="Wingdings" pitchFamily="2" charset="2"/>
              <a:buChar char="q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лица, обучающиеся в школах-интернатах и образовательных учреждениях      начального, среднего и высшего профессионального образования, совместно с преподавателями, обслуживающим персоналом и членами их семей ; </a:t>
            </a:r>
          </a:p>
          <a:p>
            <a:pPr algn="just" eaLnBrk="0" hangingPunct="0">
              <a:buClr>
                <a:srgbClr val="FF3300"/>
              </a:buClr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воспитанники детских домов, ведомственных  детских садов;</a:t>
            </a:r>
          </a:p>
          <a:p>
            <a:pPr algn="just" eaLnBrk="0" hangingPunct="0">
              <a:lnSpc>
                <a:spcPct val="80000"/>
              </a:lnSpc>
              <a:buClr>
                <a:srgbClr val="FF0066"/>
              </a:buClr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пенсионеры, содержащиеся в домах инвалидов  и ветеранов совместно с      обслуживающим персоналом и членами их семей;</a:t>
            </a:r>
          </a:p>
          <a:p>
            <a:pPr algn="just" eaLnBrk="0" hangingPunct="0">
              <a:lnSpc>
                <a:spcPct val="80000"/>
              </a:lnSpc>
              <a:buClr>
                <a:srgbClr val="FF0066"/>
              </a:buClr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hangingPunct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Char char="q"/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материальные и культурные ценности, подлежащие первоочередной </a:t>
            </a:r>
          </a:p>
          <a:p>
            <a:pPr algn="just" eaLnBrk="0" hangingPunct="0">
              <a:lnSpc>
                <a:spcPct val="80000"/>
              </a:lnSpc>
              <a:buClr>
                <a:srgbClr val="FF0066"/>
              </a:buClr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эвакуации.</a:t>
            </a:r>
          </a:p>
          <a:p>
            <a:pPr algn="just" eaLnBrk="0" hangingPunct="0">
              <a:lnSpc>
                <a:spcPct val="80000"/>
              </a:lnSpc>
              <a:buClr>
                <a:srgbClr val="FF0066"/>
              </a:buClr>
              <a:defRPr/>
            </a:pPr>
            <a:endParaRPr lang="ru-RU" dirty="0"/>
          </a:p>
          <a:p>
            <a:pPr algn="just" eaLnBrk="0" hangingPunct="0">
              <a:lnSpc>
                <a:spcPct val="80000"/>
              </a:lnSpc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</a:rPr>
              <a:t>         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850" y="692696"/>
            <a:ext cx="8429625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cs typeface="Arial" panose="020B0604020202020204" pitchFamily="34" charset="0"/>
              </a:rPr>
              <a:t>ЧАСТИЧНАЯ  </a:t>
            </a:r>
            <a:r>
              <a:rPr lang="ru-RU" alt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ЭВАКУАЦИЯ</a:t>
            </a:r>
            <a:endParaRPr lang="ru-RU" altLang="ru-RU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2A4DF-93DF-4E3B-B139-0FB93F51C31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899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2868</TotalTime>
  <Words>1631</Words>
  <Application>Microsoft Office PowerPoint</Application>
  <PresentationFormat>Экран (4:3)</PresentationFormat>
  <Paragraphs>323</Paragraphs>
  <Slides>21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Aharoni</vt:lpstr>
      <vt:lpstr>Arial</vt:lpstr>
      <vt:lpstr>Arial Black</vt:lpstr>
      <vt:lpstr>Bookman Old Style</vt:lpstr>
      <vt:lpstr>Calibri</vt:lpstr>
      <vt:lpstr>Constantia</vt:lpstr>
      <vt:lpstr>Times New Roman</vt:lpstr>
      <vt:lpstr>Wingdings</vt:lpstr>
      <vt:lpstr>Wingdings 2</vt:lpstr>
      <vt:lpstr>Поток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УМС ГОЧС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НОРМАТИВНО-ПРАВОВОЕ РЕГУЛИРОВАНИЕ ПО ОРГАНИЗАЦИИ И ОСУЩЕСТВЛЕНИЮ ОБУЧЕНИЯ НАСЕЛЕНИЯ В ОБЛАСТИ ГО, ЗАЩИТЫ ОТ ЧС, ПОЖАРНОЙ БЕЗОПАСНОСТИ И БЕЗОПАСНОСТИ ЛЮДЕЙ НА ВОДНЫХ ОБЪЕКТАХ</dc:title>
  <dc:creator>Сергей Иванович</dc:creator>
  <cp:lastModifiedBy>RePack by Diakov</cp:lastModifiedBy>
  <cp:revision>323</cp:revision>
  <dcterms:created xsi:type="dcterms:W3CDTF">2009-07-14T06:41:12Z</dcterms:created>
  <dcterms:modified xsi:type="dcterms:W3CDTF">2022-11-28T12:22:35Z</dcterms:modified>
</cp:coreProperties>
</file>